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82" r:id="rId3"/>
    <p:sldId id="368" r:id="rId4"/>
    <p:sldId id="405" r:id="rId5"/>
    <p:sldId id="406" r:id="rId6"/>
    <p:sldId id="407" r:id="rId7"/>
    <p:sldId id="397" r:id="rId8"/>
    <p:sldId id="410" r:id="rId9"/>
    <p:sldId id="415" r:id="rId10"/>
    <p:sldId id="418" r:id="rId11"/>
    <p:sldId id="417" r:id="rId12"/>
    <p:sldId id="413" r:id="rId13"/>
    <p:sldId id="424" r:id="rId14"/>
    <p:sldId id="426" r:id="rId15"/>
    <p:sldId id="427" r:id="rId16"/>
    <p:sldId id="428" r:id="rId17"/>
    <p:sldId id="430" r:id="rId18"/>
    <p:sldId id="431" r:id="rId19"/>
    <p:sldId id="437" r:id="rId20"/>
    <p:sldId id="438" r:id="rId21"/>
    <p:sldId id="434" r:id="rId22"/>
    <p:sldId id="435" r:id="rId23"/>
    <p:sldId id="436" r:id="rId24"/>
    <p:sldId id="385" r:id="rId25"/>
    <p:sldId id="408" r:id="rId26"/>
    <p:sldId id="409" r:id="rId27"/>
    <p:sldId id="398" r:id="rId28"/>
    <p:sldId id="374" r:id="rId29"/>
    <p:sldId id="412" r:id="rId30"/>
    <p:sldId id="416" r:id="rId31"/>
    <p:sldId id="404" r:id="rId32"/>
    <p:sldId id="278" r:id="rId33"/>
    <p:sldId id="273" r:id="rId34"/>
    <p:sldId id="274" r:id="rId35"/>
    <p:sldId id="275" r:id="rId36"/>
    <p:sldId id="27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660"/>
  </p:normalViewPr>
  <p:slideViewPr>
    <p:cSldViewPr>
      <p:cViewPr varScale="1">
        <p:scale>
          <a:sx n="91" d="100"/>
          <a:sy n="91" d="100"/>
        </p:scale>
        <p:origin x="-114" y="-114"/>
      </p:cViewPr>
      <p:guideLst>
        <p:guide orient="horz" pos="2160"/>
        <p:guide pos="2880"/>
      </p:guideLst>
    </p:cSldViewPr>
  </p:slideViewPr>
  <p:notesTextViewPr>
    <p:cViewPr>
      <p:scale>
        <a:sx n="1" d="1"/>
        <a:sy n="1" d="1"/>
      </p:scale>
      <p:origin x="0" y="0"/>
    </p:cViewPr>
  </p:notesTextViewPr>
  <p:sorterViewPr>
    <p:cViewPr>
      <p:scale>
        <a:sx n="100" d="100"/>
        <a:sy n="100" d="100"/>
      </p:scale>
      <p:origin x="0" y="21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 Id="rId9"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Exponential and trigonometric functions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Exponential and trigonometric functions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Exponential and trigonometric functions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Exponential and trigonometric functions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Exponential and trigonometric functions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Exponential and trigonometric functions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Exponential and trigonometric functions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9.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9.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9.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9.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9.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9.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4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9.wmf"/><Relationship Id="rId3" Type="http://schemas.microsoft.com/office/2007/relationships/media" Target="../media/media23.wav"/><Relationship Id="rId7" Type="http://schemas.openxmlformats.org/officeDocument/2006/relationships/oleObject" Target="../embeddings/oleObject23.bin"/><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51.png"/><Relationship Id="rId11"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50.wmf"/><Relationship Id="rId4" Type="http://schemas.openxmlformats.org/officeDocument/2006/relationships/audio" Target="../media/media23.wav"/><Relationship Id="rId9"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24.wav"/><Relationship Id="rId7" Type="http://schemas.openxmlformats.org/officeDocument/2006/relationships/image" Target="../media/image52.wmf"/><Relationship Id="rId12" Type="http://schemas.openxmlformats.org/officeDocument/2006/relationships/image" Target="../media/image12.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54.wmf"/><Relationship Id="rId5" Type="http://schemas.openxmlformats.org/officeDocument/2006/relationships/slideLayout" Target="../slideLayouts/slideLayout2.xml"/><Relationship Id="rId10" Type="http://schemas.openxmlformats.org/officeDocument/2006/relationships/oleObject" Target="../embeddings/oleObject27.bin"/><Relationship Id="rId4" Type="http://schemas.openxmlformats.org/officeDocument/2006/relationships/audio" Target="../media/media24.wav"/><Relationship Id="rId9" Type="http://schemas.openxmlformats.org/officeDocument/2006/relationships/image" Target="../media/image53.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25.wav"/><Relationship Id="rId7" Type="http://schemas.openxmlformats.org/officeDocument/2006/relationships/image" Target="../media/image55.wmf"/><Relationship Id="rId12" Type="http://schemas.openxmlformats.org/officeDocument/2006/relationships/image" Target="../media/image19.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57.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25.wav"/><Relationship Id="rId9" Type="http://schemas.openxmlformats.org/officeDocument/2006/relationships/image" Target="../media/image56.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61.wmf"/><Relationship Id="rId3" Type="http://schemas.microsoft.com/office/2007/relationships/media" Target="../media/media26.wav"/><Relationship Id="rId7" Type="http://schemas.openxmlformats.org/officeDocument/2006/relationships/image" Target="../media/image58.wmf"/><Relationship Id="rId12" Type="http://schemas.openxmlformats.org/officeDocument/2006/relationships/oleObject" Target="../embeddings/oleObject34.bin"/><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33.bin"/><Relationship Id="rId4" Type="http://schemas.openxmlformats.org/officeDocument/2006/relationships/audio" Target="../media/media26.wav"/><Relationship Id="rId9" Type="http://schemas.openxmlformats.org/officeDocument/2006/relationships/image" Target="../media/image59.wmf"/><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6.bin"/><Relationship Id="rId3" Type="http://schemas.microsoft.com/office/2007/relationships/media" Target="../media/media27.wav"/><Relationship Id="rId7" Type="http://schemas.openxmlformats.org/officeDocument/2006/relationships/image" Target="../media/image62.wmf"/><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oleObject" Target="../embeddings/oleObject35.bin"/><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27.wav"/><Relationship Id="rId9" Type="http://schemas.openxmlformats.org/officeDocument/2006/relationships/image" Target="../media/image63.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67.wmf"/><Relationship Id="rId18" Type="http://schemas.openxmlformats.org/officeDocument/2006/relationships/oleObject" Target="../embeddings/oleObject43.bin"/><Relationship Id="rId3" Type="http://schemas.microsoft.com/office/2007/relationships/media" Target="../media/media28.wav"/><Relationship Id="rId21" Type="http://schemas.openxmlformats.org/officeDocument/2006/relationships/image" Target="../media/image71.wmf"/><Relationship Id="rId7" Type="http://schemas.openxmlformats.org/officeDocument/2006/relationships/image" Target="../media/image64.wmf"/><Relationship Id="rId12" Type="http://schemas.openxmlformats.org/officeDocument/2006/relationships/oleObject" Target="../embeddings/oleObject40.bin"/><Relationship Id="rId17" Type="http://schemas.openxmlformats.org/officeDocument/2006/relationships/image" Target="../media/image69.wmf"/><Relationship Id="rId2" Type="http://schemas.openxmlformats.org/officeDocument/2006/relationships/tags" Target="../tags/tag17.xml"/><Relationship Id="rId16" Type="http://schemas.openxmlformats.org/officeDocument/2006/relationships/oleObject" Target="../embeddings/oleObject42.bin"/><Relationship Id="rId20" Type="http://schemas.openxmlformats.org/officeDocument/2006/relationships/oleObject" Target="../embeddings/oleObject44.bin"/><Relationship Id="rId1" Type="http://schemas.openxmlformats.org/officeDocument/2006/relationships/vmlDrawing" Target="../drawings/vmlDrawing11.vml"/><Relationship Id="rId6" Type="http://schemas.openxmlformats.org/officeDocument/2006/relationships/oleObject" Target="../embeddings/oleObject37.bin"/><Relationship Id="rId11" Type="http://schemas.openxmlformats.org/officeDocument/2006/relationships/image" Target="../media/image66.wmf"/><Relationship Id="rId24" Type="http://schemas.openxmlformats.org/officeDocument/2006/relationships/image" Target="../media/image19.png"/><Relationship Id="rId5" Type="http://schemas.openxmlformats.org/officeDocument/2006/relationships/slideLayout" Target="../slideLayouts/slideLayout2.xml"/><Relationship Id="rId15" Type="http://schemas.openxmlformats.org/officeDocument/2006/relationships/image" Target="../media/image68.wmf"/><Relationship Id="rId23" Type="http://schemas.openxmlformats.org/officeDocument/2006/relationships/image" Target="../media/image72.wmf"/><Relationship Id="rId10" Type="http://schemas.openxmlformats.org/officeDocument/2006/relationships/oleObject" Target="../embeddings/oleObject39.bin"/><Relationship Id="rId19" Type="http://schemas.openxmlformats.org/officeDocument/2006/relationships/image" Target="../media/image70.wmf"/><Relationship Id="rId4" Type="http://schemas.openxmlformats.org/officeDocument/2006/relationships/audio" Target="../media/media28.wav"/><Relationship Id="rId9" Type="http://schemas.openxmlformats.org/officeDocument/2006/relationships/image" Target="../media/image65.wmf"/><Relationship Id="rId14" Type="http://schemas.openxmlformats.org/officeDocument/2006/relationships/oleObject" Target="../embeddings/oleObject41.bin"/><Relationship Id="rId22" Type="http://schemas.openxmlformats.org/officeDocument/2006/relationships/oleObject" Target="../embeddings/oleObject45.bin"/></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9.wav"/><Relationship Id="rId7" Type="http://schemas.openxmlformats.org/officeDocument/2006/relationships/image" Target="../media/image73.wmf"/><Relationship Id="rId2" Type="http://schemas.openxmlformats.org/officeDocument/2006/relationships/tags" Target="../tags/tag18.xml"/><Relationship Id="rId1" Type="http://schemas.openxmlformats.org/officeDocument/2006/relationships/vmlDrawing" Target="../drawings/vmlDrawing12.vml"/><Relationship Id="rId6" Type="http://schemas.openxmlformats.org/officeDocument/2006/relationships/oleObject" Target="../embeddings/oleObject46.bin"/><Relationship Id="rId5" Type="http://schemas.openxmlformats.org/officeDocument/2006/relationships/slideLayout" Target="../slideLayouts/slideLayout2.xml"/><Relationship Id="rId4" Type="http://schemas.openxmlformats.org/officeDocument/2006/relationships/audio" Target="../media/media29.wav"/></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wav"/><Relationship Id="rId9" Type="http://schemas.openxmlformats.org/officeDocument/2006/relationships/image" Target="../media/image11.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77.wmf"/><Relationship Id="rId3" Type="http://schemas.microsoft.com/office/2007/relationships/media" Target="../media/media30.wav"/><Relationship Id="rId7" Type="http://schemas.openxmlformats.org/officeDocument/2006/relationships/image" Target="../media/image74.wmf"/><Relationship Id="rId12" Type="http://schemas.openxmlformats.org/officeDocument/2006/relationships/oleObject" Target="../embeddings/oleObject50.bin"/><Relationship Id="rId2" Type="http://schemas.openxmlformats.org/officeDocument/2006/relationships/tags" Target="../tags/tag19.xml"/><Relationship Id="rId1" Type="http://schemas.openxmlformats.org/officeDocument/2006/relationships/vmlDrawing" Target="../drawings/vmlDrawing13.vml"/><Relationship Id="rId6" Type="http://schemas.openxmlformats.org/officeDocument/2006/relationships/oleObject" Target="../embeddings/oleObject47.bin"/><Relationship Id="rId11" Type="http://schemas.openxmlformats.org/officeDocument/2006/relationships/image" Target="../media/image76.wmf"/><Relationship Id="rId5" Type="http://schemas.openxmlformats.org/officeDocument/2006/relationships/slideLayout" Target="../slideLayouts/slideLayout2.xml"/><Relationship Id="rId10" Type="http://schemas.openxmlformats.org/officeDocument/2006/relationships/oleObject" Target="../embeddings/oleObject49.bin"/><Relationship Id="rId4" Type="http://schemas.openxmlformats.org/officeDocument/2006/relationships/audio" Target="../media/media30.wav"/><Relationship Id="rId9" Type="http://schemas.openxmlformats.org/officeDocument/2006/relationships/image" Target="../media/image75.wmf"/><Relationship Id="rId1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oleObject" Target="../embeddings/oleObject55.bin"/><Relationship Id="rId18" Type="http://schemas.openxmlformats.org/officeDocument/2006/relationships/image" Target="../media/image83.wmf"/><Relationship Id="rId3" Type="http://schemas.microsoft.com/office/2007/relationships/media" Target="../media/media31.wav"/><Relationship Id="rId7" Type="http://schemas.openxmlformats.org/officeDocument/2006/relationships/image" Target="../media/image78.wmf"/><Relationship Id="rId12" Type="http://schemas.openxmlformats.org/officeDocument/2006/relationships/image" Target="../media/image80.wmf"/><Relationship Id="rId17" Type="http://schemas.openxmlformats.org/officeDocument/2006/relationships/oleObject" Target="../embeddings/oleObject57.bin"/><Relationship Id="rId2" Type="http://schemas.openxmlformats.org/officeDocument/2006/relationships/tags" Target="../tags/tag20.xml"/><Relationship Id="rId16" Type="http://schemas.openxmlformats.org/officeDocument/2006/relationships/image" Target="../media/image82.wmf"/><Relationship Id="rId1" Type="http://schemas.openxmlformats.org/officeDocument/2006/relationships/vmlDrawing" Target="../drawings/vmlDrawing14.vml"/><Relationship Id="rId6" Type="http://schemas.openxmlformats.org/officeDocument/2006/relationships/oleObject" Target="../embeddings/oleObject51.bin"/><Relationship Id="rId11" Type="http://schemas.openxmlformats.org/officeDocument/2006/relationships/oleObject" Target="../embeddings/oleObject54.bin"/><Relationship Id="rId5" Type="http://schemas.openxmlformats.org/officeDocument/2006/relationships/slideLayout" Target="../slideLayouts/slideLayout2.xml"/><Relationship Id="rId15" Type="http://schemas.openxmlformats.org/officeDocument/2006/relationships/oleObject" Target="../embeddings/oleObject56.bin"/><Relationship Id="rId10" Type="http://schemas.openxmlformats.org/officeDocument/2006/relationships/oleObject" Target="../embeddings/oleObject53.bin"/><Relationship Id="rId19" Type="http://schemas.openxmlformats.org/officeDocument/2006/relationships/image" Target="../media/image9.png"/><Relationship Id="rId4" Type="http://schemas.openxmlformats.org/officeDocument/2006/relationships/audio" Target="../media/media31.wav"/><Relationship Id="rId9" Type="http://schemas.openxmlformats.org/officeDocument/2006/relationships/image" Target="../media/image79.wmf"/><Relationship Id="rId14" Type="http://schemas.openxmlformats.org/officeDocument/2006/relationships/image" Target="../media/image81.wmf"/></Relationships>
</file>

<file path=ppt/slides/_rels/slide32.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audio" Target="../media/media32.wav"/><Relationship Id="rId7" Type="http://schemas.openxmlformats.org/officeDocument/2006/relationships/oleObject" Target="../embeddings/oleObject59.bin"/><Relationship Id="rId2" Type="http://schemas.microsoft.com/office/2007/relationships/media" Target="../media/media32.wav"/><Relationship Id="rId1" Type="http://schemas.openxmlformats.org/officeDocument/2006/relationships/vmlDrawing" Target="../drawings/vmlDrawing15.vml"/><Relationship Id="rId6" Type="http://schemas.openxmlformats.org/officeDocument/2006/relationships/image" Target="../media/image84.wmf"/><Relationship Id="rId11" Type="http://schemas.openxmlformats.org/officeDocument/2006/relationships/image" Target="../media/image9.png"/><Relationship Id="rId5" Type="http://schemas.openxmlformats.org/officeDocument/2006/relationships/oleObject" Target="../embeddings/oleObject58.bin"/><Relationship Id="rId10" Type="http://schemas.openxmlformats.org/officeDocument/2006/relationships/image" Target="../media/image86.wmf"/><Relationship Id="rId4" Type="http://schemas.openxmlformats.org/officeDocument/2006/relationships/slideLayout" Target="../slideLayouts/slideLayout2.xml"/><Relationship Id="rId9" Type="http://schemas.openxmlformats.org/officeDocument/2006/relationships/oleObject" Target="../embeddings/oleObject60.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6.wmf"/><Relationship Id="rId18" Type="http://schemas.openxmlformats.org/officeDocument/2006/relationships/image" Target="../media/image19.png"/><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oleObject" Target="../embeddings/oleObject6.bin"/><Relationship Id="rId17" Type="http://schemas.openxmlformats.org/officeDocument/2006/relationships/image" Target="../media/image18.wmf"/><Relationship Id="rId2" Type="http://schemas.openxmlformats.org/officeDocument/2006/relationships/tags" Target="../tags/tag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4.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3.wmf"/><Relationship Id="rId3" Type="http://schemas.microsoft.com/office/2007/relationships/media" Target="../media/media5.wav"/><Relationship Id="rId7" Type="http://schemas.openxmlformats.org/officeDocument/2006/relationships/image" Target="../media/image20.wmf"/><Relationship Id="rId12" Type="http://schemas.openxmlformats.org/officeDocument/2006/relationships/oleObject" Target="../embeddings/oleObject12.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5.wav"/><Relationship Id="rId9" Type="http://schemas.openxmlformats.org/officeDocument/2006/relationships/image" Target="../media/image21.wmf"/><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6.wmf"/><Relationship Id="rId3" Type="http://schemas.microsoft.com/office/2007/relationships/media" Target="../media/media6.wav"/><Relationship Id="rId7" Type="http://schemas.openxmlformats.org/officeDocument/2006/relationships/image" Target="../media/image23.wmf"/><Relationship Id="rId12" Type="http://schemas.openxmlformats.org/officeDocument/2006/relationships/oleObject" Target="../embeddings/oleObject16.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25.wmf"/><Relationship Id="rId5" Type="http://schemas.openxmlformats.org/officeDocument/2006/relationships/slideLayout" Target="../slideLayouts/slideLayout2.xml"/><Relationship Id="rId15" Type="http://schemas.openxmlformats.org/officeDocument/2006/relationships/image" Target="../media/image27.wmf"/><Relationship Id="rId10" Type="http://schemas.openxmlformats.org/officeDocument/2006/relationships/oleObject" Target="../embeddings/oleObject15.bin"/><Relationship Id="rId4" Type="http://schemas.openxmlformats.org/officeDocument/2006/relationships/audio" Target="../media/media6.wav"/><Relationship Id="rId9" Type="http://schemas.openxmlformats.org/officeDocument/2006/relationships/image" Target="../media/image24.wmf"/><Relationship Id="rId14" Type="http://schemas.openxmlformats.org/officeDocument/2006/relationships/oleObject" Target="../embeddings/oleObject17.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1.wmf"/><Relationship Id="rId3" Type="http://schemas.microsoft.com/office/2007/relationships/media" Target="../media/media7.wav"/><Relationship Id="rId7" Type="http://schemas.openxmlformats.org/officeDocument/2006/relationships/image" Target="../media/image28.wmf"/><Relationship Id="rId12" Type="http://schemas.openxmlformats.org/officeDocument/2006/relationships/oleObject" Target="../embeddings/oleObject21.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0.bin"/><Relationship Id="rId4" Type="http://schemas.openxmlformats.org/officeDocument/2006/relationships/audio" Target="../media/media7.wav"/><Relationship Id="rId9" Type="http://schemas.openxmlformats.org/officeDocument/2006/relationships/image" Target="../media/image29.wmf"/><Relationship Id="rId1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19.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1.6.15 The exponential and trigonometric functions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4086"/>
    </mc:Choice>
    <mc:Fallback>
      <p:transition spd="slow" advTm="1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C:\Users\Douglas\Desktop\z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To plot a point in three</a:t>
            </a:r>
            <a:br>
              <a:rPr lang="en-US" dirty="0" smtClean="0"/>
            </a:br>
            <a:r>
              <a:rPr lang="en-US" dirty="0" smtClean="0"/>
              <a:t>dimensions, you need a</a:t>
            </a:r>
            <a:r>
              <a:rPr lang="en-US" dirty="0"/>
              <a:t/>
            </a:r>
            <a:br>
              <a:rPr lang="en-US" dirty="0"/>
            </a:br>
            <a:r>
              <a:rPr lang="en-US" dirty="0" smtClean="0"/>
              <a:t>hint as to where that</a:t>
            </a:r>
            <a:br>
              <a:rPr lang="en-US" dirty="0" smtClean="0"/>
            </a:br>
            <a:r>
              <a:rPr lang="en-US" dirty="0" smtClean="0"/>
              <a:t>point is relative to the</a:t>
            </a:r>
            <a:br>
              <a:rPr lang="en-US" dirty="0" smtClean="0"/>
            </a:br>
            <a:r>
              <a:rPr lang="en-US" dirty="0" smtClean="0"/>
              <a:t>axes</a:t>
            </a:r>
          </a:p>
        </p:txBody>
      </p:sp>
      <p:sp>
        <p:nvSpPr>
          <p:cNvPr id="2" name="Title 1"/>
          <p:cNvSpPr>
            <a:spLocks noGrp="1"/>
          </p:cNvSpPr>
          <p:nvPr>
            <p:ph type="title"/>
          </p:nvPr>
        </p:nvSpPr>
        <p:spPr/>
        <p:txBody>
          <a:bodyPr/>
          <a:lstStyle/>
          <a:p>
            <a:r>
              <a:rPr lang="en-US" dirty="0"/>
              <a:t>Geometric interpretation</a:t>
            </a: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1508340"/>
      </p:ext>
    </p:extLst>
  </p:cSld>
  <p:clrMapOvr>
    <a:masterClrMapping/>
  </p:clrMapOvr>
  <mc:AlternateContent xmlns:mc="http://schemas.openxmlformats.org/markup-compatibility/2006">
    <mc:Choice xmlns:p14="http://schemas.microsoft.com/office/powerpoint/2010/main" Requires="p14">
      <p:transition spd="slow" p14:dur="2000" advTm="22492"/>
    </mc:Choice>
    <mc:Fallback>
      <p:transition spd="slow" advTm="2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6" descr="C:\Users\Douglas\Desktop\z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This same point could</a:t>
            </a:r>
            <a:br>
              <a:rPr lang="en-US" dirty="0" smtClean="0"/>
            </a:br>
            <a:r>
              <a:rPr lang="en-US" dirty="0" smtClean="0"/>
              <a:t>represent many different</a:t>
            </a:r>
            <a:br>
              <a:rPr lang="en-US" dirty="0" smtClean="0"/>
            </a:br>
            <a:r>
              <a:rPr lang="en-US" dirty="0" smtClean="0"/>
              <a:t>values!</a:t>
            </a:r>
          </a:p>
          <a:p>
            <a:pPr lvl="1"/>
            <a:r>
              <a:rPr lang="en-US" dirty="0" smtClean="0"/>
              <a:t>This is the result of us</a:t>
            </a:r>
            <a:br>
              <a:rPr lang="en-US" dirty="0" smtClean="0"/>
            </a:br>
            <a:r>
              <a:rPr lang="en-US" dirty="0" smtClean="0"/>
              <a:t>projecting 3-space onto</a:t>
            </a:r>
            <a:br>
              <a:rPr lang="en-US" dirty="0" smtClean="0"/>
            </a:br>
            <a:r>
              <a:rPr lang="en-US" dirty="0" smtClean="0"/>
              <a:t>a plane</a:t>
            </a:r>
          </a:p>
        </p:txBody>
      </p:sp>
      <p:sp>
        <p:nvSpPr>
          <p:cNvPr id="2" name="Title 1"/>
          <p:cNvSpPr>
            <a:spLocks noGrp="1"/>
          </p:cNvSpPr>
          <p:nvPr>
            <p:ph type="title"/>
          </p:nvPr>
        </p:nvSpPr>
        <p:spPr/>
        <p:txBody>
          <a:bodyPr/>
          <a:lstStyle/>
          <a:p>
            <a:r>
              <a:rPr lang="en-US" dirty="0"/>
              <a:t>Geometric interpretation</a:t>
            </a: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63187176"/>
      </p:ext>
    </p:extLst>
  </p:cSld>
  <p:clrMapOvr>
    <a:masterClrMapping/>
  </p:clrMapOvr>
  <mc:AlternateContent xmlns:mc="http://schemas.openxmlformats.org/markup-compatibility/2006">
    <mc:Choice xmlns:p14="http://schemas.microsoft.com/office/powerpoint/2010/main" Requires="p14">
      <p:transition spd="slow" p14:dur="2000" advTm="29936"/>
    </mc:Choice>
    <mc:Fallback>
      <p:transition spd="slow" advTm="2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descr="C:\Users\Douglas\Desktop\z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446" y="1213094"/>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When plotting a complex-</a:t>
            </a:r>
            <a:br>
              <a:rPr lang="en-US" dirty="0" smtClean="0"/>
            </a:br>
            <a:r>
              <a:rPr lang="en-US" dirty="0" smtClean="0"/>
              <a:t>valued function </a:t>
            </a:r>
            <a:r>
              <a:rPr lang="en-US" i="1" dirty="0" smtClean="0">
                <a:latin typeface="Times New Roman" panose="02020603050405020304" pitchFamily="18" charset="0"/>
              </a:rPr>
              <a:t>f</a:t>
            </a:r>
            <a:r>
              <a:rPr lang="en-US" dirty="0" smtClean="0"/>
              <a:t> of a real</a:t>
            </a:r>
            <a:br>
              <a:rPr lang="en-US" dirty="0" smtClean="0"/>
            </a:br>
            <a:r>
              <a:rPr lang="en-US" dirty="0" smtClean="0"/>
              <a:t>variable, the three axes</a:t>
            </a:r>
            <a:br>
              <a:rPr lang="en-US" dirty="0" smtClean="0"/>
            </a:br>
            <a:r>
              <a:rPr lang="en-US" dirty="0" smtClean="0"/>
              <a:t>will represent:</a:t>
            </a:r>
          </a:p>
          <a:p>
            <a:pPr lvl="1"/>
            <a:r>
              <a:rPr lang="en-US" dirty="0" smtClean="0"/>
              <a:t>The independent</a:t>
            </a:r>
            <a:br>
              <a:rPr lang="en-US" dirty="0" smtClean="0"/>
            </a:br>
            <a:r>
              <a:rPr lang="en-US" dirty="0" smtClean="0"/>
              <a:t>variable </a:t>
            </a:r>
            <a:r>
              <a:rPr lang="en-US" i="1" dirty="0" smtClean="0">
                <a:latin typeface="Symbol" panose="05050102010706020507" pitchFamily="18" charset="2"/>
              </a:rPr>
              <a:t>q</a:t>
            </a:r>
            <a:endParaRPr lang="en-US" dirty="0" smtClean="0">
              <a:latin typeface="Symbol" panose="05050102010706020507" pitchFamily="18" charset="2"/>
            </a:endParaRPr>
          </a:p>
          <a:p>
            <a:pPr lvl="1"/>
            <a:r>
              <a:rPr lang="en-US" dirty="0" smtClean="0"/>
              <a:t>The real</a:t>
            </a:r>
            <a:br>
              <a:rPr lang="en-US" dirty="0" smtClean="0"/>
            </a:br>
            <a:r>
              <a:rPr lang="en-US" dirty="0" smtClean="0"/>
              <a:t>    component of </a:t>
            </a: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Symbol" panose="05050102010706020507" pitchFamily="18" charset="2"/>
              </a:rPr>
              <a:t>q </a:t>
            </a:r>
            <a:r>
              <a:rPr lang="en-US" dirty="0" smtClean="0">
                <a:latin typeface="Times New Roman" panose="02020603050405020304" pitchFamily="18" charset="0"/>
              </a:rPr>
              <a:t>)</a:t>
            </a:r>
          </a:p>
          <a:p>
            <a:pPr lvl="1"/>
            <a:r>
              <a:rPr lang="en-US" dirty="0"/>
              <a:t>The </a:t>
            </a:r>
            <a:r>
              <a:rPr lang="en-US" dirty="0" smtClean="0"/>
              <a:t>imaginary</a:t>
            </a:r>
            <a:br>
              <a:rPr lang="en-US" dirty="0" smtClean="0"/>
            </a:br>
            <a:r>
              <a:rPr lang="en-US" dirty="0" smtClean="0"/>
              <a:t>    component of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Symbol" panose="05050102010706020507" pitchFamily="18" charset="2"/>
              </a:rPr>
              <a:t>q </a:t>
            </a:r>
            <a:r>
              <a:rPr lang="en-US" dirty="0">
                <a:latin typeface="Times New Roman" panose="02020603050405020304" pitchFamily="18" charset="0"/>
              </a:rPr>
              <a:t>)</a:t>
            </a:r>
            <a:endParaRPr lang="en-US" dirty="0"/>
          </a:p>
          <a:p>
            <a:pPr lvl="1"/>
            <a:endParaRPr lang="en-US" dirty="0" smtClean="0"/>
          </a:p>
        </p:txBody>
      </p:sp>
      <p:sp>
        <p:nvSpPr>
          <p:cNvPr id="2" name="Title 1"/>
          <p:cNvSpPr>
            <a:spLocks noGrp="1"/>
          </p:cNvSpPr>
          <p:nvPr>
            <p:ph type="title"/>
          </p:nvPr>
        </p:nvSpPr>
        <p:spPr/>
        <p:txBody>
          <a:bodyPr/>
          <a:lstStyle/>
          <a:p>
            <a:r>
              <a:rPr lang="en-US" dirty="0"/>
              <a:t>Geometric interpretation</a:t>
            </a: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7699535"/>
      </p:ext>
    </p:extLst>
  </p:cSld>
  <p:clrMapOvr>
    <a:masterClrMapping/>
  </p:clrMapOvr>
  <mc:AlternateContent xmlns:mc="http://schemas.openxmlformats.org/markup-compatibility/2006">
    <mc:Choice xmlns:p14="http://schemas.microsoft.com/office/powerpoint/2010/main" Requires="p14">
      <p:transition spd="slow" p14:dur="2000" advTm="46335"/>
    </mc:Choice>
    <mc:Fallback>
      <p:transition spd="slow" advTm="4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Suppose we want to plot</a:t>
            </a:r>
            <a:br>
              <a:rPr lang="en-US" dirty="0" smtClean="0"/>
            </a:br>
            <a:r>
              <a:rPr lang="en-US" dirty="0" smtClean="0"/>
              <a:t>a function </a:t>
            </a:r>
            <a:r>
              <a:rPr lang="en-US" i="1" dirty="0" smtClean="0">
                <a:latin typeface="Times New Roman" panose="02020603050405020304" pitchFamily="18" charset="0"/>
              </a:rPr>
              <a:t>f</a:t>
            </a:r>
            <a:r>
              <a:rPr lang="en-US" dirty="0" smtClean="0">
                <a:latin typeface="Times New Roman" panose="02020603050405020304" pitchFamily="18" charset="0"/>
              </a:rPr>
              <a:t> </a:t>
            </a:r>
            <a:r>
              <a:rPr lang="en-US" dirty="0" smtClean="0"/>
              <a:t>on</a:t>
            </a:r>
            <a:br>
              <a:rPr lang="en-US" dirty="0" smtClean="0"/>
            </a:br>
            <a:r>
              <a:rPr lang="en-US" dirty="0">
                <a:latin typeface="Times New Roman" panose="02020603050405020304" pitchFamily="18" charset="0"/>
              </a:rPr>
              <a:t>–4</a:t>
            </a:r>
            <a:r>
              <a:rPr lang="en-US" i="1" dirty="0">
                <a:latin typeface="Symbol" panose="05050102010706020507" pitchFamily="18" charset="2"/>
              </a:rPr>
              <a:t>p</a:t>
            </a:r>
            <a:r>
              <a:rPr lang="en-US" dirty="0">
                <a:latin typeface="Times New Roman" panose="02020603050405020304" pitchFamily="18" charset="0"/>
              </a:rPr>
              <a:t> ≤ </a:t>
            </a:r>
            <a:r>
              <a:rPr lang="en-US" i="1" dirty="0">
                <a:latin typeface="Symbol" panose="05050102010706020507" pitchFamily="18" charset="2"/>
              </a:rPr>
              <a:t>q</a:t>
            </a:r>
            <a:r>
              <a:rPr lang="en-US" dirty="0">
                <a:latin typeface="Times New Roman" panose="02020603050405020304" pitchFamily="18" charset="0"/>
              </a:rPr>
              <a:t>  ≤ </a:t>
            </a:r>
            <a:r>
              <a:rPr lang="en-US" dirty="0" smtClean="0">
                <a:latin typeface="Times New Roman" panose="02020603050405020304" pitchFamily="18" charset="0"/>
              </a:rPr>
              <a:t>4</a:t>
            </a:r>
            <a:r>
              <a:rPr lang="en-US" i="1" dirty="0" smtClean="0">
                <a:latin typeface="Symbol" panose="05050102010706020507" pitchFamily="18" charset="2"/>
              </a:rPr>
              <a:t>p</a:t>
            </a:r>
            <a:endParaRPr lang="en-US" dirty="0" smtClean="0"/>
          </a:p>
          <a:p>
            <a:pPr lvl="1"/>
            <a:r>
              <a:rPr lang="en-US" dirty="0" smtClean="0"/>
              <a:t>We will try this first</a:t>
            </a:r>
            <a:br>
              <a:rPr lang="en-US" dirty="0" smtClean="0"/>
            </a:br>
            <a:r>
              <a:rPr lang="en-US" dirty="0" smtClean="0"/>
              <a:t>for </a:t>
            </a:r>
            <a:r>
              <a:rPr lang="en-US" dirty="0" smtClean="0">
                <a:latin typeface="Times New Roman" panose="02020603050405020304" pitchFamily="18" charset="0"/>
              </a:rPr>
              <a:t>cos(</a:t>
            </a:r>
            <a:r>
              <a:rPr lang="en-US" i="1" dirty="0" smtClean="0">
                <a:latin typeface="Symbol" panose="05050102010706020507" pitchFamily="18" charset="2"/>
              </a:rPr>
              <a:t>q </a:t>
            </a:r>
            <a:r>
              <a:rPr lang="en-US" dirty="0" smtClean="0">
                <a:latin typeface="Times New Roman" panose="02020603050405020304" pitchFamily="18" charset="0"/>
              </a:rPr>
              <a:t>)</a:t>
            </a:r>
            <a:r>
              <a:rPr lang="en-US" dirty="0"/>
              <a:t> </a:t>
            </a:r>
            <a:r>
              <a:rPr lang="en-US" dirty="0" smtClean="0"/>
              <a:t>and then</a:t>
            </a:r>
            <a:br>
              <a:rPr lang="en-US" dirty="0" smtClean="0"/>
            </a:br>
            <a:r>
              <a:rPr lang="en-US" i="1" dirty="0" err="1" smtClean="0">
                <a:latin typeface="Times New Roman" panose="02020603050405020304" pitchFamily="18" charset="0"/>
              </a:rPr>
              <a:t>e</a:t>
            </a:r>
            <a:r>
              <a:rPr lang="en-US" i="1" baseline="30000" dirty="0" err="1" smtClean="0">
                <a:latin typeface="Symbol" panose="05050102010706020507" pitchFamily="18" charset="2"/>
              </a:rPr>
              <a:t>q</a:t>
            </a:r>
            <a:r>
              <a:rPr lang="en-US" i="1" baseline="30000" dirty="0" smtClean="0">
                <a:latin typeface="Symbol" panose="05050102010706020507" pitchFamily="18" charset="2"/>
              </a:rPr>
              <a:t> </a:t>
            </a:r>
            <a:r>
              <a:rPr lang="en-US" i="1" baseline="30000" dirty="0" smtClean="0">
                <a:latin typeface="Times New Roman" panose="02020603050405020304" pitchFamily="18" charset="0"/>
              </a:rPr>
              <a:t>j</a:t>
            </a:r>
            <a:endParaRPr lang="en-CA" i="1"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Picture 4" descr="C:\Users\Douglas\Desktop\z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46" y="1213094"/>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23495"/>
      </p:ext>
    </p:extLst>
  </p:cSld>
  <p:clrMapOvr>
    <a:masterClrMapping/>
  </p:clrMapOvr>
  <mc:AlternateContent xmlns:mc="http://schemas.openxmlformats.org/markup-compatibility/2006">
    <mc:Choice xmlns:p14="http://schemas.microsoft.com/office/powerpoint/2010/main" Requires="p14">
      <p:transition spd="slow" p14:dur="2000" advTm="21771"/>
    </mc:Choice>
    <mc:Fallback>
      <p:transition spd="slow" advTm="2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First, we note that </a:t>
            </a:r>
            <a:br>
              <a:rPr lang="en-US" dirty="0" smtClean="0"/>
            </a:br>
            <a:r>
              <a:rPr lang="en-US" dirty="0" smtClean="0"/>
              <a:t>a function </a:t>
            </a:r>
            <a:r>
              <a:rPr lang="en-US" dirty="0" smtClean="0">
                <a:latin typeface="Times New Roman" panose="02020603050405020304" pitchFamily="18" charset="0"/>
              </a:rPr>
              <a:t>cos(–</a:t>
            </a:r>
            <a:r>
              <a:rPr lang="en-US" dirty="0">
                <a:latin typeface="Times New Roman" panose="02020603050405020304" pitchFamily="18" charset="0"/>
              </a:rPr>
              <a:t>4</a:t>
            </a:r>
            <a:r>
              <a:rPr lang="en-US" i="1" dirty="0">
                <a:latin typeface="Symbol" panose="05050102010706020507" pitchFamily="18" charset="2"/>
              </a:rPr>
              <a:t>p</a:t>
            </a:r>
            <a:r>
              <a:rPr lang="en-US" dirty="0">
                <a:latin typeface="Times New Roman" panose="02020603050405020304" pitchFamily="18" charset="0"/>
              </a:rPr>
              <a:t> </a:t>
            </a:r>
            <a:r>
              <a:rPr lang="en-US" dirty="0" smtClean="0">
                <a:latin typeface="Times New Roman" panose="02020603050405020304" pitchFamily="18" charset="0"/>
              </a:rPr>
              <a:t>) = 1</a:t>
            </a:r>
            <a:endParaRPr lang="en-US" dirty="0" smtClean="0"/>
          </a:p>
          <a:p>
            <a:pPr lvl="1"/>
            <a:r>
              <a:rPr lang="en-US" dirty="0" smtClean="0">
                <a:latin typeface="Times New Roman" panose="02020603050405020304" pitchFamily="18" charset="0"/>
              </a:rPr>
              <a:t>We emphasize this with</a:t>
            </a:r>
            <a:br>
              <a:rPr lang="en-US" dirty="0" smtClean="0">
                <a:latin typeface="Times New Roman" panose="02020603050405020304" pitchFamily="18" charset="0"/>
              </a:rPr>
            </a:br>
            <a:r>
              <a:rPr lang="en-US" dirty="0" smtClean="0">
                <a:latin typeface="Times New Roman" panose="02020603050405020304" pitchFamily="18" charset="0"/>
              </a:rPr>
              <a:t>an arrow</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Picture 5" descr="C:\Users\Douglas\Desktop\z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1569141"/>
      </p:ext>
    </p:extLst>
  </p:cSld>
  <p:clrMapOvr>
    <a:masterClrMapping/>
  </p:clrMapOvr>
  <mc:AlternateContent xmlns:mc="http://schemas.openxmlformats.org/markup-compatibility/2006">
    <mc:Choice xmlns:p14="http://schemas.microsoft.com/office/powerpoint/2010/main" Requires="p14">
      <p:transition spd="slow" p14:dur="2000" advTm="26739"/>
    </mc:Choice>
    <mc:Fallback>
      <p:transition spd="slow" advTm="2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Next, we note that </a:t>
            </a:r>
            <a:br>
              <a:rPr lang="en-US" dirty="0" smtClean="0"/>
            </a:br>
            <a:r>
              <a:rPr lang="en-US" dirty="0" smtClean="0">
                <a:latin typeface="Times New Roman" panose="02020603050405020304" pitchFamily="18" charset="0"/>
              </a:rPr>
              <a:t>cos(–3.5</a:t>
            </a:r>
            <a:r>
              <a:rPr lang="en-US" i="1" dirty="0" smtClean="0">
                <a:latin typeface="Symbol" panose="05050102010706020507" pitchFamily="18" charset="2"/>
              </a:rPr>
              <a:t>p</a:t>
            </a:r>
            <a:r>
              <a:rPr lang="en-US" dirty="0" smtClean="0">
                <a:latin typeface="Times New Roman" panose="02020603050405020304" pitchFamily="18" charset="0"/>
              </a:rPr>
              <a:t> ) = 0</a:t>
            </a:r>
            <a:endParaRPr lang="en-CA" i="1"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Picture 4" descr="C:\Users\Douglas\Desktop\z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5620860"/>
      </p:ext>
    </p:extLst>
  </p:cSld>
  <p:clrMapOvr>
    <a:masterClrMapping/>
  </p:clrMapOvr>
  <mc:AlternateContent xmlns:mc="http://schemas.openxmlformats.org/markup-compatibility/2006">
    <mc:Choice xmlns:p14="http://schemas.microsoft.com/office/powerpoint/2010/main" Requires="p14">
      <p:transition spd="slow" p14:dur="2000" advTm="18481"/>
    </mc:Choice>
    <mc:Fallback>
      <p:transition spd="slow" advTm="1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a:t>Next, we note that </a:t>
            </a:r>
            <a:br>
              <a:rPr lang="en-US" dirty="0"/>
            </a:br>
            <a:r>
              <a:rPr lang="en-US" dirty="0">
                <a:latin typeface="Times New Roman" panose="02020603050405020304" pitchFamily="18" charset="0"/>
              </a:rPr>
              <a:t>cos(–</a:t>
            </a:r>
            <a:r>
              <a:rPr lang="en-US" dirty="0" smtClean="0">
                <a:latin typeface="Times New Roman" panose="02020603050405020304" pitchFamily="18" charset="0"/>
              </a:rPr>
              <a:t>3</a:t>
            </a:r>
            <a:r>
              <a:rPr lang="en-US" i="1" dirty="0" smtClean="0">
                <a:latin typeface="Symbol" panose="05050102010706020507" pitchFamily="18" charset="2"/>
              </a:rPr>
              <a:t>p</a:t>
            </a:r>
            <a:r>
              <a:rPr lang="en-US" dirty="0" smtClean="0">
                <a:latin typeface="Times New Roman" panose="02020603050405020304" pitchFamily="18" charset="0"/>
              </a:rPr>
              <a:t> </a:t>
            </a:r>
            <a:r>
              <a:rPr lang="en-US" dirty="0">
                <a:latin typeface="Times New Roman" panose="02020603050405020304" pitchFamily="18" charset="0"/>
              </a:rPr>
              <a:t>) = </a:t>
            </a:r>
            <a:r>
              <a:rPr lang="en-US" dirty="0" smtClean="0">
                <a:latin typeface="Times New Roman" panose="02020603050405020304" pitchFamily="18" charset="0"/>
              </a:rPr>
              <a:t>–1</a:t>
            </a:r>
            <a:endParaRPr lang="en-CA" i="1"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Picture 3" descr="C:\Users\Douglas\Desktop\z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6429108"/>
      </p:ext>
    </p:extLst>
  </p:cSld>
  <p:clrMapOvr>
    <a:masterClrMapping/>
  </p:clrMapOvr>
  <mc:AlternateContent xmlns:mc="http://schemas.openxmlformats.org/markup-compatibility/2006">
    <mc:Choice xmlns:p14="http://schemas.microsoft.com/office/powerpoint/2010/main" Requires="p14">
      <p:transition spd="slow" p14:dur="2000" advTm="17875"/>
    </mc:Choice>
    <mc:Fallback>
      <p:transition spd="slow" advTm="1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Continuing this, we can</a:t>
            </a:r>
            <a:br>
              <a:rPr lang="en-US" dirty="0" smtClean="0"/>
            </a:br>
            <a:r>
              <a:rPr lang="en-US" dirty="0" smtClean="0"/>
              <a:t>plot the cosine function</a:t>
            </a:r>
            <a:br>
              <a:rPr lang="en-US" dirty="0" smtClean="0"/>
            </a:br>
            <a:r>
              <a:rPr lang="en-US" dirty="0" smtClean="0"/>
              <a:t>for all values in question</a:t>
            </a:r>
          </a:p>
          <a:p>
            <a:pPr lvl="1"/>
            <a:r>
              <a:rPr lang="en-US" dirty="0" smtClean="0">
                <a:latin typeface="Times New Roman" panose="02020603050405020304" pitchFamily="18" charset="0"/>
              </a:rPr>
              <a:t>The imaginary part</a:t>
            </a:r>
            <a:br>
              <a:rPr lang="en-US" dirty="0" smtClean="0">
                <a:latin typeface="Times New Roman" panose="02020603050405020304" pitchFamily="18" charset="0"/>
              </a:rPr>
            </a:br>
            <a:r>
              <a:rPr lang="en-US" dirty="0" smtClean="0">
                <a:latin typeface="Times New Roman" panose="02020603050405020304" pitchFamily="18" charset="0"/>
              </a:rPr>
              <a:t>is always zero</a:t>
            </a:r>
          </a:p>
          <a:p>
            <a:pPr lvl="1"/>
            <a:r>
              <a:rPr lang="en-US" dirty="0" smtClean="0">
                <a:latin typeface="Times New Roman" panose="02020603050405020304" pitchFamily="18" charset="0"/>
              </a:rPr>
              <a:t>All points lie in the </a:t>
            </a:r>
            <a:r>
              <a:rPr lang="en-CA" dirty="0" smtClean="0">
                <a:latin typeface="Times New Roman" panose="02020603050405020304" pitchFamily="18" charset="0"/>
              </a:rPr>
              <a:t/>
            </a:r>
            <a:br>
              <a:rPr lang="en-CA" dirty="0" smtClean="0">
                <a:latin typeface="Times New Roman" panose="02020603050405020304" pitchFamily="18" charset="0"/>
              </a:rPr>
            </a:br>
            <a:r>
              <a:rPr lang="en-CA" i="1" dirty="0" err="1" smtClean="0">
                <a:latin typeface="Times New Roman" panose="02020603050405020304" pitchFamily="18" charset="0"/>
              </a:rPr>
              <a:t>xy</a:t>
            </a:r>
            <a:r>
              <a:rPr lang="en-CA" dirty="0" smtClean="0">
                <a:latin typeface="Times New Roman" panose="02020603050405020304" pitchFamily="18" charset="0"/>
              </a:rPr>
              <a:t>-plane</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8" name="Picture 2" descr="C:\Users\Douglas\Desktop\z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7281070"/>
      </p:ext>
    </p:extLst>
  </p:cSld>
  <p:clrMapOvr>
    <a:masterClrMapping/>
  </p:clrMapOvr>
  <mc:AlternateContent xmlns:mc="http://schemas.openxmlformats.org/markup-compatibility/2006">
    <mc:Choice xmlns:p14="http://schemas.microsoft.com/office/powerpoint/2010/main" Requires="p14">
      <p:transition spd="slow" p14:dur="2000" advTm="31315"/>
    </mc:Choice>
    <mc:Fallback>
      <p:transition spd="slow" advTm="3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1" name="Picture 7" descr="C:\Users\Douglas\Desktop\z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Next, lets plot </a:t>
            </a:r>
            <a:r>
              <a:rPr lang="en-US" i="1" dirty="0" err="1" smtClean="0">
                <a:latin typeface="Times New Roman" panose="02020603050405020304" pitchFamily="18" charset="0"/>
              </a:rPr>
              <a:t>e</a:t>
            </a:r>
            <a:r>
              <a:rPr lang="en-US" i="1" baseline="30000" dirty="0" err="1" smtClean="0">
                <a:latin typeface="Symbol" panose="05050102010706020507" pitchFamily="18" charset="2"/>
              </a:rPr>
              <a:t>q</a:t>
            </a:r>
            <a:r>
              <a:rPr lang="en-US" i="1" baseline="30000" dirty="0" smtClean="0">
                <a:latin typeface="Symbol" panose="05050102010706020507" pitchFamily="18" charset="2"/>
              </a:rPr>
              <a:t> </a:t>
            </a:r>
            <a:r>
              <a:rPr lang="en-US" i="1" baseline="30000" dirty="0" smtClean="0">
                <a:latin typeface="Times New Roman" panose="02020603050405020304" pitchFamily="18" charset="0"/>
              </a:rPr>
              <a:t>j</a:t>
            </a:r>
            <a:endParaRPr lang="en-US" baseline="30000" dirty="0" smtClean="0">
              <a:latin typeface="Times New Roman" panose="02020603050405020304" pitchFamily="18" charset="0"/>
            </a:endParaRPr>
          </a:p>
          <a:p>
            <a:pPr lvl="1"/>
            <a:r>
              <a:rPr lang="en-US" dirty="0" smtClean="0">
                <a:latin typeface="Times New Roman" panose="02020603050405020304" pitchFamily="18" charset="0"/>
              </a:rPr>
              <a:t>This is a complex-valued</a:t>
            </a:r>
            <a:br>
              <a:rPr lang="en-US" dirty="0" smtClean="0">
                <a:latin typeface="Times New Roman" panose="02020603050405020304" pitchFamily="18" charset="0"/>
              </a:rPr>
            </a:br>
            <a:r>
              <a:rPr lang="en-US" dirty="0" smtClean="0">
                <a:latin typeface="Times New Roman" panose="02020603050405020304" pitchFamily="18" charset="0"/>
              </a:rPr>
              <a:t>function of a real </a:t>
            </a:r>
            <a:br>
              <a:rPr lang="en-US" dirty="0" smtClean="0">
                <a:latin typeface="Times New Roman" panose="02020603050405020304" pitchFamily="18" charset="0"/>
              </a:rPr>
            </a:br>
            <a:r>
              <a:rPr lang="en-US" dirty="0" smtClean="0">
                <a:latin typeface="Times New Roman" panose="02020603050405020304" pitchFamily="18" charset="0"/>
              </a:rPr>
              <a:t>variable</a:t>
            </a:r>
          </a:p>
          <a:p>
            <a:pPr lvl="1"/>
            <a:r>
              <a:rPr lang="en-US" dirty="0" smtClean="0">
                <a:latin typeface="Times New Roman" panose="02020603050405020304" pitchFamily="18" charset="0"/>
              </a:rPr>
              <a:t>We note </a:t>
            </a:r>
            <a:r>
              <a:rPr lang="en-US" i="1" dirty="0" smtClean="0">
                <a:latin typeface="Times New Roman" panose="02020603050405020304" pitchFamily="18" charset="0"/>
              </a:rPr>
              <a:t>e</a:t>
            </a:r>
            <a:r>
              <a:rPr lang="en-US" i="1" baseline="30000" dirty="0" smtClean="0">
                <a:latin typeface="Times New Roman" panose="02020603050405020304" pitchFamily="18" charset="0"/>
              </a:rPr>
              <a:t>–</a:t>
            </a:r>
            <a:r>
              <a:rPr lang="en-US" baseline="30000" dirty="0" smtClean="0">
                <a:latin typeface="Times New Roman" panose="02020603050405020304" pitchFamily="18" charset="0"/>
              </a:rPr>
              <a:t>4</a:t>
            </a:r>
            <a:r>
              <a:rPr lang="en-US" i="1" baseline="30000" dirty="0" smtClean="0">
                <a:latin typeface="Symbol" panose="05050102010706020507" pitchFamily="18" charset="2"/>
              </a:rPr>
              <a:t>p</a:t>
            </a:r>
            <a:r>
              <a:rPr lang="en-US" i="1" baseline="30000" dirty="0" smtClean="0">
                <a:latin typeface="Times New Roman" panose="02020603050405020304" pitchFamily="18" charset="0"/>
              </a:rPr>
              <a:t>j</a:t>
            </a:r>
            <a:r>
              <a:rPr lang="en-US" dirty="0" smtClean="0">
                <a:latin typeface="Times New Roman" panose="02020603050405020304" pitchFamily="18" charset="0"/>
              </a:rPr>
              <a:t> = 1</a:t>
            </a: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0985804"/>
      </p:ext>
    </p:extLst>
  </p:cSld>
  <p:clrMapOvr>
    <a:masterClrMapping/>
  </p:clrMapOvr>
  <mc:AlternateContent xmlns:mc="http://schemas.openxmlformats.org/markup-compatibility/2006">
    <mc:Choice xmlns:p14="http://schemas.microsoft.com/office/powerpoint/2010/main" Requires="p14">
      <p:transition spd="slow" p14:dur="2000" advTm="14006"/>
    </mc:Choice>
    <mc:Fallback>
      <p:transition spd="slow" advTm="1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CA" dirty="0"/>
              <a:t>Next, </a:t>
            </a:r>
            <a:r>
              <a:rPr lang="en-CA" i="1" dirty="0" smtClean="0">
                <a:latin typeface="Times New Roman" panose="02020603050405020304" pitchFamily="18" charset="0"/>
              </a:rPr>
              <a:t>e</a:t>
            </a:r>
            <a:r>
              <a:rPr lang="en-CA" baseline="30000" dirty="0" smtClean="0">
                <a:latin typeface="Times New Roman" panose="02020603050405020304" pitchFamily="18" charset="0"/>
              </a:rPr>
              <a:t>–3.5</a:t>
            </a:r>
            <a:r>
              <a:rPr lang="en-CA" i="1" baseline="30000" dirty="0" smtClean="0">
                <a:latin typeface="Symbol" panose="05050102010706020507" pitchFamily="18" charset="2"/>
              </a:rPr>
              <a:t>p</a:t>
            </a:r>
            <a:r>
              <a:rPr lang="en-CA" i="1" baseline="30000" dirty="0" smtClean="0">
                <a:latin typeface="Times New Roman" panose="02020603050405020304" pitchFamily="18" charset="0"/>
              </a:rPr>
              <a:t>j</a:t>
            </a:r>
            <a:r>
              <a:rPr lang="en-CA" dirty="0" smtClean="0">
                <a:latin typeface="Times New Roman" panose="02020603050405020304" pitchFamily="18" charset="0"/>
              </a:rPr>
              <a:t> </a:t>
            </a:r>
            <a:r>
              <a:rPr lang="en-CA" dirty="0">
                <a:latin typeface="Times New Roman" panose="02020603050405020304" pitchFamily="18" charset="0"/>
              </a:rPr>
              <a:t>= </a:t>
            </a:r>
            <a:r>
              <a:rPr lang="en-CA" i="1" dirty="0">
                <a:latin typeface="Times New Roman" panose="02020603050405020304" pitchFamily="18" charset="0"/>
              </a:rPr>
              <a:t>j</a:t>
            </a:r>
          </a:p>
          <a:p>
            <a:pPr lvl="1"/>
            <a:r>
              <a:rPr lang="en-CA" dirty="0"/>
              <a:t>We use color to </a:t>
            </a:r>
            <a:br>
              <a:rPr lang="en-CA" dirty="0"/>
            </a:br>
            <a:r>
              <a:rPr lang="en-CA" dirty="0"/>
              <a:t>highlight the value of</a:t>
            </a:r>
            <a:br>
              <a:rPr lang="en-CA" dirty="0"/>
            </a:br>
            <a:r>
              <a:rPr lang="en-CA" dirty="0"/>
              <a:t>the imaginary</a:t>
            </a:r>
            <a:br>
              <a:rPr lang="en-CA" dirty="0"/>
            </a:br>
            <a:r>
              <a:rPr lang="en-CA" dirty="0"/>
              <a:t>component:</a:t>
            </a:r>
          </a:p>
          <a:p>
            <a:pPr lvl="2"/>
            <a:r>
              <a:rPr lang="en-CA" dirty="0"/>
              <a:t>Green is close to zero</a:t>
            </a:r>
          </a:p>
          <a:p>
            <a:pPr lvl="2"/>
            <a:r>
              <a:rPr lang="en-CA" dirty="0"/>
              <a:t>Magenta is the most</a:t>
            </a:r>
            <a:br>
              <a:rPr lang="en-CA" dirty="0"/>
            </a:br>
            <a:r>
              <a:rPr lang="en-CA" dirty="0"/>
              <a:t>positive</a:t>
            </a:r>
          </a:p>
          <a:p>
            <a:pPr lvl="2"/>
            <a:r>
              <a:rPr lang="en-CA" dirty="0"/>
              <a:t>Purple is the most</a:t>
            </a:r>
            <a:br>
              <a:rPr lang="en-CA" dirty="0"/>
            </a:br>
            <a:r>
              <a:rPr lang="en-CA" dirty="0"/>
              <a:t>negative</a:t>
            </a: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Picture 6" descr="C:\Users\Douglas\Desktop\z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7481784"/>
      </p:ext>
    </p:extLst>
  </p:cSld>
  <p:clrMapOvr>
    <a:masterClrMapping/>
  </p:clrMapOvr>
  <mc:AlternateContent xmlns:mc="http://schemas.openxmlformats.org/markup-compatibility/2006">
    <mc:Choice xmlns:p14="http://schemas.microsoft.com/office/powerpoint/2010/main" Requires="p14">
      <p:transition spd="slow" p14:dur="2000" advTm="38826"/>
    </mc:Choice>
    <mc:Fallback>
      <p:transition spd="slow" advTm="3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Deduce Euler’s formula</a:t>
            </a:r>
          </a:p>
          <a:p>
            <a:pPr lvl="1"/>
            <a:r>
              <a:rPr lang="en-US" dirty="0" smtClean="0"/>
              <a:t>Make some observations on Euler’s formula</a:t>
            </a:r>
            <a:endParaRPr lang="en-US" dirty="0" smtClean="0"/>
          </a:p>
          <a:p>
            <a:pPr lvl="1"/>
            <a:r>
              <a:rPr lang="en-US" dirty="0" smtClean="0"/>
              <a:t>See a geometric interpretation</a:t>
            </a:r>
          </a:p>
          <a:p>
            <a:pPr lvl="1"/>
            <a:r>
              <a:rPr lang="en-US" dirty="0"/>
              <a:t>Determine the result when </a:t>
            </a:r>
            <a:r>
              <a:rPr lang="en-US" i="1" dirty="0"/>
              <a:t>e</a:t>
            </a:r>
            <a:r>
              <a:rPr lang="en-US" dirty="0"/>
              <a:t> is raised to a complex power</a:t>
            </a:r>
          </a:p>
          <a:p>
            <a:pPr lvl="1"/>
            <a:r>
              <a:rPr lang="en-US" dirty="0" smtClean="0"/>
              <a:t>Verify this is likely correct</a:t>
            </a:r>
          </a:p>
          <a:p>
            <a:pPr lvl="1"/>
            <a:r>
              <a:rPr lang="en-US" dirty="0" smtClean="0"/>
              <a:t>Make some observations</a:t>
            </a:r>
          </a:p>
          <a:p>
            <a:pPr lvl="2"/>
            <a:r>
              <a:rPr lang="en-US" dirty="0" smtClean="0"/>
              <a:t>Deduce formulas for </a:t>
            </a:r>
            <a:r>
              <a:rPr lang="en-US" dirty="0" smtClean="0">
                <a:latin typeface="Times New Roman" panose="02020603050405020304" pitchFamily="18" charset="0"/>
              </a:rPr>
              <a:t>cos(</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 and </a:t>
            </a:r>
            <a:r>
              <a:rPr lang="en-US" dirty="0" smtClean="0">
                <a:latin typeface="Times New Roman" panose="02020603050405020304" pitchFamily="18" charset="0"/>
              </a:rPr>
              <a:t>sin(</a:t>
            </a:r>
            <a:r>
              <a:rPr lang="en-US" i="1" dirty="0" smtClean="0">
                <a:latin typeface="Times New Roman" panose="02020603050405020304" pitchFamily="18" charset="0"/>
              </a:rPr>
              <a:t>z</a:t>
            </a:r>
            <a:r>
              <a:rPr lang="en-US" dirty="0" smtClean="0">
                <a:latin typeface="Times New Roman" panose="02020603050405020304" pitchFamily="18" charset="0"/>
              </a:rPr>
              <a:t>)</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4503"/>
    </mc:Choice>
    <mc:Fallback>
      <p:transition spd="slow" advTm="3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CA" dirty="0"/>
              <a:t>Next, </a:t>
            </a:r>
            <a:r>
              <a:rPr lang="en-CA" i="1" dirty="0" smtClean="0">
                <a:latin typeface="Times New Roman" panose="02020603050405020304" pitchFamily="18" charset="0"/>
              </a:rPr>
              <a:t>e</a:t>
            </a:r>
            <a:r>
              <a:rPr lang="en-CA" baseline="30000" dirty="0" smtClean="0">
                <a:latin typeface="Times New Roman" panose="02020603050405020304" pitchFamily="18" charset="0"/>
              </a:rPr>
              <a:t>–3</a:t>
            </a:r>
            <a:r>
              <a:rPr lang="en-CA" i="1" baseline="30000" dirty="0" smtClean="0">
                <a:latin typeface="Symbol" panose="05050102010706020507" pitchFamily="18" charset="2"/>
              </a:rPr>
              <a:t>p</a:t>
            </a:r>
            <a:r>
              <a:rPr lang="en-CA" i="1" baseline="30000" dirty="0" smtClean="0">
                <a:latin typeface="Times New Roman" panose="02020603050405020304" pitchFamily="18" charset="0"/>
              </a:rPr>
              <a:t>j</a:t>
            </a:r>
            <a:r>
              <a:rPr lang="en-CA" dirty="0" smtClean="0">
                <a:latin typeface="Times New Roman" panose="02020603050405020304" pitchFamily="18" charset="0"/>
              </a:rPr>
              <a:t> </a:t>
            </a:r>
            <a:r>
              <a:rPr lang="en-CA" dirty="0">
                <a:latin typeface="Times New Roman" panose="02020603050405020304" pitchFamily="18" charset="0"/>
              </a:rPr>
              <a:t>= </a:t>
            </a:r>
            <a:r>
              <a:rPr lang="en-CA" dirty="0" smtClean="0">
                <a:latin typeface="Times New Roman" panose="02020603050405020304" pitchFamily="18" charset="0"/>
              </a:rPr>
              <a:t>–1</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Picture 5" descr="C:\Users\Douglas\Desktop\z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7563923"/>
      </p:ext>
    </p:extLst>
  </p:cSld>
  <p:clrMapOvr>
    <a:masterClrMapping/>
  </p:clrMapOvr>
  <mc:AlternateContent xmlns:mc="http://schemas.openxmlformats.org/markup-compatibility/2006">
    <mc:Choice xmlns:p14="http://schemas.microsoft.com/office/powerpoint/2010/main" Requires="p14">
      <p:transition spd="slow" p14:dur="2000" advTm="14404"/>
    </mc:Choice>
    <mc:Fallback>
      <p:transition spd="slow" advTm="1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C:\Users\Douglas\Desktop\z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pPr lvl="0"/>
            <a:r>
              <a:rPr lang="en-CA" dirty="0">
                <a:solidFill>
                  <a:prstClr val="white"/>
                </a:solidFill>
              </a:rPr>
              <a:t>Next, </a:t>
            </a:r>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–2.5</a:t>
            </a:r>
            <a:r>
              <a:rPr lang="en-CA" i="1" baseline="30000" dirty="0" smtClean="0">
                <a:solidFill>
                  <a:prstClr val="white"/>
                </a:solidFill>
                <a:latin typeface="Symbol" panose="05050102010706020507" pitchFamily="18" charset="2"/>
              </a:rPr>
              <a:t>p</a:t>
            </a:r>
            <a:r>
              <a:rPr lang="en-CA" i="1" baseline="30000" dirty="0"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dirty="0" smtClean="0">
                <a:solidFill>
                  <a:prstClr val="white"/>
                </a:solidFill>
                <a:latin typeface="Times New Roman" panose="02020603050405020304" pitchFamily="18" charset="0"/>
              </a:rPr>
              <a:t>–</a:t>
            </a:r>
            <a:r>
              <a:rPr lang="en-CA" i="1" dirty="0" smtClean="0">
                <a:solidFill>
                  <a:prstClr val="white"/>
                </a:solidFill>
                <a:latin typeface="Times New Roman" panose="02020603050405020304" pitchFamily="18" charset="0"/>
              </a:rPr>
              <a:t>j</a:t>
            </a:r>
            <a:endParaRPr lang="en-CA" i="1" dirty="0" smtClean="0">
              <a:solidFill>
                <a:prstClr val="white"/>
              </a:solidFill>
            </a:endParaRPr>
          </a:p>
          <a:p>
            <a:pPr lvl="1"/>
            <a:endParaRPr lang="en-CA"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7523386"/>
      </p:ext>
    </p:extLst>
  </p:cSld>
  <p:clrMapOvr>
    <a:masterClrMapping/>
  </p:clrMapOvr>
  <mc:AlternateContent xmlns:mc="http://schemas.openxmlformats.org/markup-compatibility/2006">
    <mc:Choice xmlns:p14="http://schemas.microsoft.com/office/powerpoint/2010/main" Requires="p14">
      <p:transition spd="slow" p14:dur="2000" advTm="19446"/>
    </mc:Choice>
    <mc:Fallback>
      <p:transition spd="slow" advTm="1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C:\Users\Douglas\Desktop\z1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pPr lvl="0"/>
            <a:r>
              <a:rPr lang="en-CA" dirty="0">
                <a:solidFill>
                  <a:prstClr val="white"/>
                </a:solidFill>
              </a:rPr>
              <a:t>Next, </a:t>
            </a:r>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–2</a:t>
            </a:r>
            <a:r>
              <a:rPr lang="en-CA" i="1" baseline="30000" dirty="0" smtClean="0">
                <a:solidFill>
                  <a:prstClr val="white"/>
                </a:solidFill>
                <a:latin typeface="Symbol" panose="05050102010706020507" pitchFamily="18" charset="2"/>
              </a:rPr>
              <a:t>p</a:t>
            </a:r>
            <a:r>
              <a:rPr lang="en-CA" i="1" baseline="30000" dirty="0"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dirty="0" smtClean="0">
                <a:solidFill>
                  <a:prstClr val="white"/>
                </a:solidFill>
                <a:latin typeface="Times New Roman" panose="02020603050405020304" pitchFamily="18" charset="0"/>
              </a:rPr>
              <a:t>1</a:t>
            </a:r>
            <a:endParaRPr lang="en-CA" i="1" dirty="0">
              <a:solidFill>
                <a:prstClr val="white"/>
              </a:solidFill>
            </a:endParaRPr>
          </a:p>
          <a:p>
            <a:pPr lvl="1"/>
            <a:r>
              <a:rPr lang="en-CA" dirty="0" smtClean="0">
                <a:solidFill>
                  <a:prstClr val="white"/>
                </a:solidFill>
              </a:rPr>
              <a:t>Repeating this, we note</a:t>
            </a:r>
          </a:p>
          <a:p>
            <a:pPr lvl="2"/>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–1.5</a:t>
            </a:r>
            <a:r>
              <a:rPr lang="en-CA" i="1" baseline="30000" dirty="0" smtClean="0">
                <a:solidFill>
                  <a:prstClr val="white"/>
                </a:solidFill>
                <a:latin typeface="Symbol" panose="05050102010706020507" pitchFamily="18" charset="2"/>
              </a:rPr>
              <a:t>p</a:t>
            </a:r>
            <a:r>
              <a:rPr lang="en-CA" i="1" baseline="30000" dirty="0"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i="1" dirty="0" smtClean="0">
                <a:solidFill>
                  <a:prstClr val="white"/>
                </a:solidFill>
                <a:latin typeface="Times New Roman" panose="02020603050405020304" pitchFamily="18" charset="0"/>
              </a:rPr>
              <a:t>j</a:t>
            </a:r>
            <a:endParaRPr lang="en-CA" i="1" dirty="0">
              <a:solidFill>
                <a:prstClr val="white"/>
              </a:solidFill>
            </a:endParaRPr>
          </a:p>
          <a:p>
            <a:pPr lvl="2"/>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a:t>
            </a:r>
            <a:r>
              <a:rPr lang="en-CA" i="1" baseline="30000" dirty="0" err="1" smtClean="0">
                <a:solidFill>
                  <a:prstClr val="white"/>
                </a:solidFill>
                <a:latin typeface="Symbol" panose="05050102010706020507" pitchFamily="18" charset="2"/>
              </a:rPr>
              <a:t>p</a:t>
            </a:r>
            <a:r>
              <a:rPr lang="en-CA" i="1" baseline="30000" dirty="0" err="1"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dirty="0" smtClean="0">
                <a:solidFill>
                  <a:prstClr val="white"/>
                </a:solidFill>
                <a:latin typeface="Times New Roman" panose="02020603050405020304" pitchFamily="18" charset="0"/>
              </a:rPr>
              <a:t>–1</a:t>
            </a:r>
            <a:endParaRPr lang="en-CA" dirty="0">
              <a:solidFill>
                <a:prstClr val="white"/>
              </a:solidFill>
            </a:endParaRPr>
          </a:p>
          <a:p>
            <a:pPr lvl="2"/>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–0.5</a:t>
            </a:r>
            <a:r>
              <a:rPr lang="en-CA" i="1" baseline="30000" dirty="0" smtClean="0">
                <a:solidFill>
                  <a:prstClr val="white"/>
                </a:solidFill>
                <a:latin typeface="Symbol" panose="05050102010706020507" pitchFamily="18" charset="2"/>
              </a:rPr>
              <a:t>p</a:t>
            </a:r>
            <a:r>
              <a:rPr lang="en-CA" i="1" baseline="30000" dirty="0"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dirty="0" smtClean="0">
                <a:solidFill>
                  <a:prstClr val="white"/>
                </a:solidFill>
                <a:latin typeface="Times New Roman" panose="02020603050405020304" pitchFamily="18" charset="0"/>
              </a:rPr>
              <a:t>–</a:t>
            </a:r>
            <a:r>
              <a:rPr lang="en-CA" i="1" dirty="0" smtClean="0">
                <a:solidFill>
                  <a:prstClr val="white"/>
                </a:solidFill>
                <a:latin typeface="Times New Roman" panose="02020603050405020304" pitchFamily="18" charset="0"/>
              </a:rPr>
              <a:t>j</a:t>
            </a:r>
            <a:endParaRPr lang="en-CA" i="1" dirty="0">
              <a:solidFill>
                <a:prstClr val="white"/>
              </a:solidFill>
            </a:endParaRPr>
          </a:p>
          <a:p>
            <a:pPr lvl="2"/>
            <a:r>
              <a:rPr lang="en-CA" i="1" dirty="0" smtClean="0">
                <a:solidFill>
                  <a:prstClr val="white"/>
                </a:solidFill>
                <a:latin typeface="Times New Roman" panose="02020603050405020304" pitchFamily="18" charset="0"/>
              </a:rPr>
              <a:t>e</a:t>
            </a:r>
            <a:r>
              <a:rPr lang="en-CA" baseline="30000" dirty="0" smtClean="0">
                <a:solidFill>
                  <a:prstClr val="white"/>
                </a:solidFill>
                <a:latin typeface="Times New Roman" panose="02020603050405020304" pitchFamily="18" charset="0"/>
              </a:rPr>
              <a:t>–0</a:t>
            </a:r>
            <a:r>
              <a:rPr lang="en-CA" i="1" baseline="30000" dirty="0" smtClean="0">
                <a:solidFill>
                  <a:prstClr val="white"/>
                </a:solidFill>
                <a:latin typeface="Symbol" panose="05050102010706020507" pitchFamily="18" charset="2"/>
              </a:rPr>
              <a:t>p</a:t>
            </a:r>
            <a:r>
              <a:rPr lang="en-CA" i="1" baseline="30000" dirty="0" smtClean="0">
                <a:solidFill>
                  <a:prstClr val="white"/>
                </a:solidFill>
                <a:latin typeface="Times New Roman" panose="02020603050405020304" pitchFamily="18" charset="0"/>
              </a:rPr>
              <a:t>j</a:t>
            </a:r>
            <a:r>
              <a:rPr lang="en-CA" dirty="0" smtClean="0">
                <a:solidFill>
                  <a:prstClr val="white"/>
                </a:solidFill>
                <a:latin typeface="Times New Roman" panose="02020603050405020304" pitchFamily="18" charset="0"/>
              </a:rPr>
              <a:t> </a:t>
            </a:r>
            <a:r>
              <a:rPr lang="en-CA" dirty="0">
                <a:solidFill>
                  <a:prstClr val="white"/>
                </a:solidFill>
                <a:latin typeface="Times New Roman" panose="02020603050405020304" pitchFamily="18" charset="0"/>
              </a:rPr>
              <a:t>= </a:t>
            </a:r>
            <a:r>
              <a:rPr lang="en-CA" dirty="0" smtClean="0">
                <a:solidFill>
                  <a:prstClr val="white"/>
                </a:solidFill>
                <a:latin typeface="Times New Roman" panose="02020603050405020304" pitchFamily="18" charset="0"/>
              </a:rPr>
              <a:t>1</a:t>
            </a:r>
            <a:endParaRPr lang="en-CA" dirty="0">
              <a:solidFill>
                <a:prstClr val="white"/>
              </a:solidFill>
            </a:endParaRPr>
          </a:p>
          <a:p>
            <a:pPr lvl="2"/>
            <a:endParaRPr lang="en-CA" i="1" dirty="0">
              <a:solidFill>
                <a:prstClr val="white"/>
              </a:solidFill>
            </a:endParaRPr>
          </a:p>
          <a:p>
            <a:pPr lvl="1"/>
            <a:endParaRPr lang="en-CA"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94640714"/>
      </p:ext>
    </p:extLst>
  </p:cSld>
  <p:clrMapOvr>
    <a:masterClrMapping/>
  </p:clrMapOvr>
  <mc:AlternateContent xmlns:mc="http://schemas.openxmlformats.org/markup-compatibility/2006">
    <mc:Choice xmlns:p14="http://schemas.microsoft.com/office/powerpoint/2010/main" Requires="p14">
      <p:transition spd="slow" p14:dur="2000" advTm="18794"/>
    </mc:Choice>
    <mc:Fallback>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Douglas\Desktop\z1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Geometric interpretation</a:t>
            </a:r>
            <a:endParaRPr lang="en-CA" dirty="0"/>
          </a:p>
        </p:txBody>
      </p:sp>
      <p:sp>
        <p:nvSpPr>
          <p:cNvPr id="3" name="Content Placeholder 2"/>
          <p:cNvSpPr>
            <a:spLocks noGrp="1"/>
          </p:cNvSpPr>
          <p:nvPr>
            <p:ph idx="1"/>
          </p:nvPr>
        </p:nvSpPr>
        <p:spPr/>
        <p:txBody>
          <a:bodyPr/>
          <a:lstStyle/>
          <a:p>
            <a:r>
              <a:rPr lang="en-US" dirty="0" smtClean="0"/>
              <a:t>Plotting </a:t>
            </a:r>
            <a:r>
              <a:rPr lang="en-CA" i="1" dirty="0" err="1" smtClean="0">
                <a:solidFill>
                  <a:prstClr val="white"/>
                </a:solidFill>
                <a:latin typeface="Times New Roman" panose="02020603050405020304" pitchFamily="18" charset="0"/>
              </a:rPr>
              <a:t>e</a:t>
            </a:r>
            <a:r>
              <a:rPr lang="en-CA" i="1" baseline="30000" dirty="0" err="1" smtClean="0">
                <a:solidFill>
                  <a:prstClr val="white"/>
                </a:solidFill>
                <a:latin typeface="Symbol" panose="05050102010706020507" pitchFamily="18" charset="2"/>
              </a:rPr>
              <a:t>q</a:t>
            </a:r>
            <a:r>
              <a:rPr lang="en-CA" i="1" baseline="30000" dirty="0" smtClean="0">
                <a:solidFill>
                  <a:prstClr val="white"/>
                </a:solidFill>
                <a:latin typeface="Symbol" panose="05050102010706020507" pitchFamily="18" charset="2"/>
              </a:rPr>
              <a:t> </a:t>
            </a:r>
            <a:r>
              <a:rPr lang="en-CA" i="1" baseline="30000" dirty="0" smtClean="0">
                <a:solidFill>
                  <a:prstClr val="white"/>
                </a:solidFill>
                <a:latin typeface="Times New Roman" panose="02020603050405020304" pitchFamily="18" charset="0"/>
              </a:rPr>
              <a:t>j</a:t>
            </a:r>
            <a:r>
              <a:rPr lang="en-US" dirty="0" smtClean="0"/>
              <a:t> for more</a:t>
            </a:r>
            <a:br>
              <a:rPr lang="en-US" dirty="0" smtClean="0"/>
            </a:br>
            <a:r>
              <a:rPr lang="en-US" dirty="0" smtClean="0"/>
              <a:t>values of </a:t>
            </a:r>
            <a:r>
              <a:rPr lang="en-US" i="1" dirty="0" smtClean="0"/>
              <a:t>q</a:t>
            </a:r>
            <a:r>
              <a:rPr lang="en-US" dirty="0" smtClean="0"/>
              <a:t> reveals a</a:t>
            </a:r>
            <a:r>
              <a:rPr lang="en-US" dirty="0" smtClean="0">
                <a:latin typeface="Times New Roman" panose="02020603050405020304" pitchFamily="18" charset="0"/>
              </a:rPr>
              <a:t/>
            </a:r>
            <a:br>
              <a:rPr lang="en-US" dirty="0" smtClean="0">
                <a:latin typeface="Times New Roman" panose="02020603050405020304" pitchFamily="18" charset="0"/>
              </a:rPr>
            </a:br>
            <a:r>
              <a:rPr lang="en-US" dirty="0" smtClean="0">
                <a:latin typeface="Times New Roman" panose="02020603050405020304" pitchFamily="18" charset="0"/>
              </a:rPr>
              <a:t>corkscrew motion</a:t>
            </a:r>
          </a:p>
          <a:p>
            <a:pPr lvl="1"/>
            <a:r>
              <a:rPr lang="en-US" dirty="0" smtClean="0">
                <a:latin typeface="Times New Roman" panose="02020603050405020304" pitchFamily="18" charset="0"/>
              </a:rPr>
              <a:t>Recall that</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t>Here, we see that</a:t>
            </a:r>
            <a:br>
              <a:rPr lang="en-US" dirty="0" smtClean="0"/>
            </a:br>
            <a:r>
              <a:rPr lang="en-US" dirty="0" smtClean="0"/>
              <a:t>corkscrews through the</a:t>
            </a:r>
            <a:br>
              <a:rPr lang="en-US" dirty="0" smtClean="0"/>
            </a:br>
            <a:r>
              <a:rPr lang="en-US" dirty="0" smtClean="0"/>
              <a:t>complex plane for all </a:t>
            </a:r>
            <a:r>
              <a:rPr lang="en-US" i="1" dirty="0" smtClean="0">
                <a:latin typeface="Symbol" panose="05050102010706020507" pitchFamily="18" charset="2"/>
              </a:rPr>
              <a:t>q</a:t>
            </a:r>
            <a:r>
              <a:rPr lang="en-US" dirty="0" smtClean="0"/>
              <a:t/>
            </a:r>
            <a:br>
              <a:rPr lang="en-US" dirty="0" smtClean="0"/>
            </a:b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145166861"/>
              </p:ext>
            </p:extLst>
          </p:nvPr>
        </p:nvGraphicFramePr>
        <p:xfrm>
          <a:off x="1524000" y="3048000"/>
          <a:ext cx="1397000" cy="1144588"/>
        </p:xfrm>
        <a:graphic>
          <a:graphicData uri="http://schemas.openxmlformats.org/presentationml/2006/ole">
            <mc:AlternateContent xmlns:mc="http://schemas.openxmlformats.org/markup-compatibility/2006">
              <mc:Choice xmlns:v="urn:schemas-microsoft-com:vml" Requires="v">
                <p:oleObj spid="_x0000_s130055" name="Equation" r:id="rId7" imgW="1155600" imgH="939600" progId="Equation.DSMT4">
                  <p:embed/>
                </p:oleObj>
              </mc:Choice>
              <mc:Fallback>
                <p:oleObj name="Equation" r:id="rId7" imgW="1155600" imgH="939600" progId="Equation.DSMT4">
                  <p:embed/>
                  <p:pic>
                    <p:nvPicPr>
                      <p:cNvPr id="0" name="Object 16"/>
                      <p:cNvPicPr>
                        <a:picLocks noChangeAspect="1" noChangeArrowheads="1"/>
                      </p:cNvPicPr>
                      <p:nvPr/>
                    </p:nvPicPr>
                    <p:blipFill>
                      <a:blip r:embed="rId8"/>
                      <a:srcRect/>
                      <a:stretch>
                        <a:fillRect/>
                      </a:stretch>
                    </p:blipFill>
                    <p:spPr bwMode="auto">
                      <a:xfrm>
                        <a:off x="1524000" y="3048000"/>
                        <a:ext cx="13970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53056090"/>
              </p:ext>
            </p:extLst>
          </p:nvPr>
        </p:nvGraphicFramePr>
        <p:xfrm>
          <a:off x="3309173" y="4201510"/>
          <a:ext cx="382587" cy="357188"/>
        </p:xfrm>
        <a:graphic>
          <a:graphicData uri="http://schemas.openxmlformats.org/presentationml/2006/ole">
            <mc:AlternateContent xmlns:mc="http://schemas.openxmlformats.org/markup-compatibility/2006">
              <mc:Choice xmlns:v="urn:schemas-microsoft-com:vml" Requires="v">
                <p:oleObj spid="_x0000_s130056" name="Equation" r:id="rId9" imgW="317160" imgH="291960" progId="Equation.DSMT4">
                  <p:embed/>
                </p:oleObj>
              </mc:Choice>
              <mc:Fallback>
                <p:oleObj name="Equation" r:id="rId9" imgW="317160" imgH="291960" progId="Equation.DSMT4">
                  <p:embed/>
                  <p:pic>
                    <p:nvPicPr>
                      <p:cNvPr id="0" name=""/>
                      <p:cNvPicPr>
                        <a:picLocks noChangeAspect="1" noChangeArrowheads="1"/>
                      </p:cNvPicPr>
                      <p:nvPr/>
                    </p:nvPicPr>
                    <p:blipFill>
                      <a:blip r:embed="rId10"/>
                      <a:srcRect/>
                      <a:stretch>
                        <a:fillRect/>
                      </a:stretch>
                    </p:blipFill>
                    <p:spPr bwMode="auto">
                      <a:xfrm>
                        <a:off x="3309173" y="4201510"/>
                        <a:ext cx="38258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92398963"/>
      </p:ext>
    </p:extLst>
  </p:cSld>
  <p:clrMapOvr>
    <a:masterClrMapping/>
  </p:clrMapOvr>
  <mc:AlternateContent xmlns:mc="http://schemas.openxmlformats.org/markup-compatibility/2006">
    <mc:Choice xmlns:p14="http://schemas.microsoft.com/office/powerpoint/2010/main" Requires="p14">
      <p:transition spd="slow" p14:dur="2000" advTm="33298"/>
    </mc:Choice>
    <mc:Fallback>
      <p:transition spd="slow" advTm="3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exponential</a:t>
            </a:r>
            <a:endParaRPr lang="en-CA" dirty="0"/>
          </a:p>
        </p:txBody>
      </p:sp>
      <p:sp>
        <p:nvSpPr>
          <p:cNvPr id="3" name="Content Placeholder 2"/>
          <p:cNvSpPr>
            <a:spLocks noGrp="1"/>
          </p:cNvSpPr>
          <p:nvPr>
            <p:ph idx="1"/>
          </p:nvPr>
        </p:nvSpPr>
        <p:spPr/>
        <p:txBody>
          <a:bodyPr/>
          <a:lstStyle/>
          <a:p>
            <a:r>
              <a:rPr lang="en-US" dirty="0" smtClean="0"/>
              <a:t>Question?</a:t>
            </a:r>
          </a:p>
          <a:p>
            <a:pPr lvl="1"/>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Symbol" panose="05050102010706020507" pitchFamily="18" charset="2"/>
              </a:rPr>
              <a:t>b</a:t>
            </a:r>
            <a:r>
              <a:rPr lang="en-US" i="1" dirty="0" err="1">
                <a:latin typeface="Times New Roman" panose="02020603050405020304" pitchFamily="18" charset="0"/>
              </a:rPr>
              <a:t>j</a:t>
            </a:r>
            <a:r>
              <a:rPr lang="en-US" dirty="0" smtClean="0"/>
              <a:t>, what is </a:t>
            </a:r>
            <a:r>
              <a:rPr lang="en-US" i="1" dirty="0" err="1" smtClean="0">
                <a:latin typeface="Times New Roman" panose="02020603050405020304" pitchFamily="18" charset="0"/>
                <a:ea typeface="Tahoma" panose="020B0604030504040204" pitchFamily="34" charset="0"/>
              </a:rPr>
              <a:t>e</a:t>
            </a:r>
            <a:r>
              <a:rPr lang="en-US" i="1" baseline="30000" dirty="0" err="1" smtClean="0">
                <a:latin typeface="Times New Roman" panose="02020603050405020304" pitchFamily="18" charset="0"/>
                <a:ea typeface="Tahoma" panose="020B0604030504040204" pitchFamily="34" charset="0"/>
              </a:rPr>
              <a:t>z</a:t>
            </a:r>
            <a:r>
              <a:rPr lang="en-US" i="1" baseline="30000" dirty="0" smtClean="0"/>
              <a:t> </a:t>
            </a:r>
            <a:r>
              <a:rPr lang="en-US" dirty="0" smtClean="0"/>
              <a:t>?</a:t>
            </a:r>
            <a:endParaRPr lang="en-US" dirty="0" smtClean="0"/>
          </a:p>
          <a:p>
            <a:pPr marL="0" indent="0">
              <a:buNone/>
            </a:pPr>
            <a:endParaRPr lang="en-US" dirty="0" smtClean="0"/>
          </a:p>
          <a:p>
            <a:r>
              <a:rPr lang="en-US" dirty="0" smtClean="0"/>
              <a:t>Solution:</a:t>
            </a:r>
          </a:p>
          <a:p>
            <a:pPr lvl="1"/>
            <a:r>
              <a:rPr lang="en-US" dirty="0" smtClean="0"/>
              <a:t>From secondary school, you know that </a:t>
            </a:r>
          </a:p>
          <a:p>
            <a:pPr lvl="1"/>
            <a:endParaRPr lang="en-US" dirty="0"/>
          </a:p>
          <a:p>
            <a:pPr lvl="1"/>
            <a:r>
              <a:rPr lang="en-US" dirty="0" smtClean="0"/>
              <a:t>Thus, </a:t>
            </a: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470613473"/>
              </p:ext>
            </p:extLst>
          </p:nvPr>
        </p:nvGraphicFramePr>
        <p:xfrm>
          <a:off x="3749278" y="3565287"/>
          <a:ext cx="1335881" cy="354489"/>
        </p:xfrm>
        <a:graphic>
          <a:graphicData uri="http://schemas.openxmlformats.org/presentationml/2006/ole">
            <mc:AlternateContent xmlns:mc="http://schemas.openxmlformats.org/markup-compatibility/2006">
              <mc:Choice xmlns:v="urn:schemas-microsoft-com:vml" Requires="v">
                <p:oleObj spid="_x0000_s107713" name="Equation" r:id="rId6" imgW="1104840" imgH="291960" progId="Equation.DSMT4">
                  <p:embed/>
                </p:oleObj>
              </mc:Choice>
              <mc:Fallback>
                <p:oleObj name="Equation" r:id="rId6" imgW="1104840" imgH="291960" progId="Equation.DSMT4">
                  <p:embed/>
                  <p:pic>
                    <p:nvPicPr>
                      <p:cNvPr id="0" name="Object 8"/>
                      <p:cNvPicPr>
                        <a:picLocks noChangeAspect="1" noChangeArrowheads="1"/>
                      </p:cNvPicPr>
                      <p:nvPr/>
                    </p:nvPicPr>
                    <p:blipFill>
                      <a:blip r:embed="rId7"/>
                      <a:srcRect/>
                      <a:stretch>
                        <a:fillRect/>
                      </a:stretch>
                    </p:blipFill>
                    <p:spPr bwMode="auto">
                      <a:xfrm>
                        <a:off x="3749278" y="3565287"/>
                        <a:ext cx="1335881"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183290619"/>
              </p:ext>
            </p:extLst>
          </p:nvPr>
        </p:nvGraphicFramePr>
        <p:xfrm>
          <a:off x="1998956" y="3953522"/>
          <a:ext cx="1627505" cy="354489"/>
        </p:xfrm>
        <a:graphic>
          <a:graphicData uri="http://schemas.openxmlformats.org/presentationml/2006/ole">
            <mc:AlternateContent xmlns:mc="http://schemas.openxmlformats.org/markup-compatibility/2006">
              <mc:Choice xmlns:v="urn:schemas-microsoft-com:vml" Requires="v">
                <p:oleObj spid="_x0000_s107714" name="Equation" r:id="rId8" imgW="1346040" imgH="291960" progId="Equation.DSMT4">
                  <p:embed/>
                </p:oleObj>
              </mc:Choice>
              <mc:Fallback>
                <p:oleObj name="Equation" r:id="rId8" imgW="1346040" imgH="291960" progId="Equation.DSMT4">
                  <p:embed/>
                  <p:pic>
                    <p:nvPicPr>
                      <p:cNvPr id="0" name=""/>
                      <p:cNvPicPr>
                        <a:picLocks noChangeAspect="1" noChangeArrowheads="1"/>
                      </p:cNvPicPr>
                      <p:nvPr/>
                    </p:nvPicPr>
                    <p:blipFill>
                      <a:blip r:embed="rId9"/>
                      <a:srcRect/>
                      <a:stretch>
                        <a:fillRect/>
                      </a:stretch>
                    </p:blipFill>
                    <p:spPr bwMode="auto">
                      <a:xfrm>
                        <a:off x="1998956" y="3953522"/>
                        <a:ext cx="1627505"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122117497"/>
              </p:ext>
            </p:extLst>
          </p:nvPr>
        </p:nvGraphicFramePr>
        <p:xfrm>
          <a:off x="2697407" y="4316821"/>
          <a:ext cx="3055938" cy="494189"/>
        </p:xfrm>
        <a:graphic>
          <a:graphicData uri="http://schemas.openxmlformats.org/presentationml/2006/ole">
            <mc:AlternateContent xmlns:mc="http://schemas.openxmlformats.org/markup-compatibility/2006">
              <mc:Choice xmlns:v="urn:schemas-microsoft-com:vml" Requires="v">
                <p:oleObj spid="_x0000_s107715" name="Equation" r:id="rId10" imgW="2527200" imgH="406080" progId="Equation.DSMT4">
                  <p:embed/>
                </p:oleObj>
              </mc:Choice>
              <mc:Fallback>
                <p:oleObj name="Equation" r:id="rId10" imgW="2527200" imgH="406080" progId="Equation.DSMT4">
                  <p:embed/>
                  <p:pic>
                    <p:nvPicPr>
                      <p:cNvPr id="0" name=""/>
                      <p:cNvPicPr>
                        <a:picLocks noChangeAspect="1" noChangeArrowheads="1"/>
                      </p:cNvPicPr>
                      <p:nvPr/>
                    </p:nvPicPr>
                    <p:blipFill>
                      <a:blip r:embed="rId11"/>
                      <a:srcRect/>
                      <a:stretch>
                        <a:fillRect/>
                      </a:stretch>
                    </p:blipFill>
                    <p:spPr bwMode="auto">
                      <a:xfrm>
                        <a:off x="2697407" y="4316821"/>
                        <a:ext cx="3055938" cy="49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52563284"/>
      </p:ext>
    </p:extLst>
  </p:cSld>
  <p:clrMapOvr>
    <a:masterClrMapping/>
  </p:clrMapOvr>
  <mc:AlternateContent xmlns:mc="http://schemas.openxmlformats.org/markup-compatibility/2006">
    <mc:Choice xmlns:p14="http://schemas.microsoft.com/office/powerpoint/2010/main" Requires="p14">
      <p:transition spd="slow" p14:dur="2000" advTm="42630"/>
    </mc:Choice>
    <mc:Fallback>
      <p:transition spd="slow" advTm="4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exponential</a:t>
            </a:r>
            <a:endParaRPr lang="en-CA" dirty="0"/>
          </a:p>
        </p:txBody>
      </p:sp>
      <p:sp>
        <p:nvSpPr>
          <p:cNvPr id="3" name="Content Placeholder 2"/>
          <p:cNvSpPr>
            <a:spLocks noGrp="1"/>
          </p:cNvSpPr>
          <p:nvPr>
            <p:ph idx="1"/>
          </p:nvPr>
        </p:nvSpPr>
        <p:spPr/>
        <p:txBody>
          <a:bodyPr/>
          <a:lstStyle/>
          <a:p>
            <a:r>
              <a:rPr lang="en-US" dirty="0" smtClean="0"/>
              <a:t>As an example, let us try this out:</a:t>
            </a:r>
          </a:p>
          <a:p>
            <a:pPr lvl="1"/>
            <a:r>
              <a:rPr lang="en-US" dirty="0" smtClean="0"/>
              <a:t>For </a:t>
            </a:r>
            <a:r>
              <a:rPr lang="en-US" i="1" dirty="0" smtClean="0">
                <a:latin typeface="Times New Roman" panose="02020603050405020304" pitchFamily="18" charset="0"/>
              </a:rPr>
              <a:t>z</a:t>
            </a:r>
            <a:r>
              <a:rPr lang="en-US" dirty="0" smtClean="0">
                <a:latin typeface="Times New Roman" panose="02020603050405020304" pitchFamily="18" charset="0"/>
              </a:rPr>
              <a:t> = 0.09 – 0.3</a:t>
            </a:r>
            <a:r>
              <a:rPr lang="en-US" i="1" dirty="0" smtClean="0">
                <a:latin typeface="Times New Roman" panose="02020603050405020304" pitchFamily="18" charset="0"/>
              </a:rPr>
              <a:t>j</a:t>
            </a:r>
            <a:r>
              <a:rPr lang="en-US" dirty="0" smtClean="0"/>
              <a:t>, calculate and approximate </a:t>
            </a:r>
            <a:r>
              <a:rPr lang="en-US" i="1" dirty="0" err="1" smtClean="0">
                <a:latin typeface="Times New Roman" panose="02020603050405020304" pitchFamily="18" charset="0"/>
              </a:rPr>
              <a:t>e</a:t>
            </a:r>
            <a:r>
              <a:rPr lang="en-US" i="1" baseline="30000" dirty="0" err="1" smtClean="0">
                <a:latin typeface="Times New Roman" panose="02020603050405020304" pitchFamily="18" charset="0"/>
              </a:rPr>
              <a:t>z</a:t>
            </a:r>
            <a:r>
              <a:rPr lang="en-US" dirty="0" smtClean="0"/>
              <a:t> using the formula and the Taylor series:</a:t>
            </a: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2047694047"/>
              </p:ext>
            </p:extLst>
          </p:nvPr>
        </p:nvGraphicFramePr>
        <p:xfrm>
          <a:off x="1229710" y="2822355"/>
          <a:ext cx="4035425" cy="409575"/>
        </p:xfrm>
        <a:graphic>
          <a:graphicData uri="http://schemas.openxmlformats.org/presentationml/2006/ole">
            <mc:AlternateContent xmlns:mc="http://schemas.openxmlformats.org/markup-compatibility/2006">
              <mc:Choice xmlns:v="urn:schemas-microsoft-com:vml" Requires="v">
                <p:oleObj spid="_x0000_s118819" name="Equation" r:id="rId6" imgW="4038480" imgH="406080" progId="Equation.DSMT4">
                  <p:embed/>
                </p:oleObj>
              </mc:Choice>
              <mc:Fallback>
                <p:oleObj name="Equation" r:id="rId6" imgW="4038480" imgH="406080" progId="Equation.DSMT4">
                  <p:embed/>
                  <p:pic>
                    <p:nvPicPr>
                      <p:cNvPr id="0" name=""/>
                      <p:cNvPicPr>
                        <a:picLocks noChangeAspect="1" noChangeArrowheads="1"/>
                      </p:cNvPicPr>
                      <p:nvPr/>
                    </p:nvPicPr>
                    <p:blipFill>
                      <a:blip r:embed="rId7"/>
                      <a:srcRect/>
                      <a:stretch>
                        <a:fillRect/>
                      </a:stretch>
                    </p:blipFill>
                    <p:spPr bwMode="auto">
                      <a:xfrm>
                        <a:off x="1229710" y="2822355"/>
                        <a:ext cx="40354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802049403"/>
              </p:ext>
            </p:extLst>
          </p:nvPr>
        </p:nvGraphicFramePr>
        <p:xfrm>
          <a:off x="2041307" y="3297620"/>
          <a:ext cx="6296025" cy="384175"/>
        </p:xfrm>
        <a:graphic>
          <a:graphicData uri="http://schemas.openxmlformats.org/presentationml/2006/ole">
            <mc:AlternateContent xmlns:mc="http://schemas.openxmlformats.org/markup-compatibility/2006">
              <mc:Choice xmlns:v="urn:schemas-microsoft-com:vml" Requires="v">
                <p:oleObj spid="_x0000_s118820" name="Equation" r:id="rId8" imgW="6298920" imgH="380880" progId="Equation.DSMT4">
                  <p:embed/>
                </p:oleObj>
              </mc:Choice>
              <mc:Fallback>
                <p:oleObj name="Equation" r:id="rId8" imgW="6298920" imgH="380880" progId="Equation.DSMT4">
                  <p:embed/>
                  <p:pic>
                    <p:nvPicPr>
                      <p:cNvPr id="0" name=""/>
                      <p:cNvPicPr>
                        <a:picLocks noChangeAspect="1" noChangeArrowheads="1"/>
                      </p:cNvPicPr>
                      <p:nvPr/>
                    </p:nvPicPr>
                    <p:blipFill>
                      <a:blip r:embed="rId9"/>
                      <a:srcRect/>
                      <a:stretch>
                        <a:fillRect/>
                      </a:stretch>
                    </p:blipFill>
                    <p:spPr bwMode="auto">
                      <a:xfrm>
                        <a:off x="2041307" y="3297620"/>
                        <a:ext cx="6296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660899346"/>
              </p:ext>
            </p:extLst>
          </p:nvPr>
        </p:nvGraphicFramePr>
        <p:xfrm>
          <a:off x="2036380" y="3754820"/>
          <a:ext cx="4225925" cy="293688"/>
        </p:xfrm>
        <a:graphic>
          <a:graphicData uri="http://schemas.openxmlformats.org/presentationml/2006/ole">
            <mc:AlternateContent xmlns:mc="http://schemas.openxmlformats.org/markup-compatibility/2006">
              <mc:Choice xmlns:v="urn:schemas-microsoft-com:vml" Requires="v">
                <p:oleObj spid="_x0000_s118821" name="Equation" r:id="rId10" imgW="4228920" imgH="291960" progId="Equation.DSMT4">
                  <p:embed/>
                </p:oleObj>
              </mc:Choice>
              <mc:Fallback>
                <p:oleObj name="Equation" r:id="rId10" imgW="4228920" imgH="291960" progId="Equation.DSMT4">
                  <p:embed/>
                  <p:pic>
                    <p:nvPicPr>
                      <p:cNvPr id="0" name=""/>
                      <p:cNvPicPr>
                        <a:picLocks noChangeAspect="1" noChangeArrowheads="1"/>
                      </p:cNvPicPr>
                      <p:nvPr/>
                    </p:nvPicPr>
                    <p:blipFill>
                      <a:blip r:embed="rId11"/>
                      <a:srcRect/>
                      <a:stretch>
                        <a:fillRect/>
                      </a:stretch>
                    </p:blipFill>
                    <p:spPr bwMode="auto">
                      <a:xfrm>
                        <a:off x="2036380" y="3754820"/>
                        <a:ext cx="42259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86661144"/>
      </p:ext>
    </p:extLst>
  </p:cSld>
  <p:clrMapOvr>
    <a:masterClrMapping/>
  </p:clrMapOvr>
  <mc:AlternateContent xmlns:mc="http://schemas.openxmlformats.org/markup-compatibility/2006">
    <mc:Choice xmlns:p14="http://schemas.microsoft.com/office/powerpoint/2010/main" Requires="p14">
      <p:transition spd="slow" p14:dur="2000" advTm="51976"/>
    </mc:Choice>
    <mc:Fallback>
      <p:transition spd="slow" advTm="5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exponential</a:t>
            </a:r>
            <a:endParaRPr lang="en-CA" dirty="0"/>
          </a:p>
        </p:txBody>
      </p:sp>
      <p:sp>
        <p:nvSpPr>
          <p:cNvPr id="3" name="Content Placeholder 2"/>
          <p:cNvSpPr>
            <a:spLocks noGrp="1"/>
          </p:cNvSpPr>
          <p:nvPr>
            <p:ph idx="1"/>
          </p:nvPr>
        </p:nvSpPr>
        <p:spPr/>
        <p:txBody>
          <a:bodyPr/>
          <a:lstStyle/>
          <a:p>
            <a:r>
              <a:rPr lang="en-US" dirty="0" smtClean="0"/>
              <a:t>As an example, let us try this out:</a:t>
            </a:r>
          </a:p>
          <a:p>
            <a:pPr lvl="1"/>
            <a:r>
              <a:rPr lang="en-US" dirty="0" smtClean="0"/>
              <a:t>Using the 5</a:t>
            </a:r>
            <a:r>
              <a:rPr lang="en-US" baseline="30000" dirty="0" smtClean="0"/>
              <a:t>th</a:t>
            </a:r>
            <a:r>
              <a:rPr lang="en-US" dirty="0" smtClean="0"/>
              <a:t>-order Taylor series approximation, we get that</a:t>
            </a:r>
          </a:p>
          <a:p>
            <a:pPr marL="0" indent="0">
              <a:buNone/>
            </a:pPr>
            <a:endParaRPr lang="en-US" dirty="0"/>
          </a:p>
          <a:p>
            <a:pPr marL="0" indent="0">
              <a:buNone/>
            </a:pP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418058916"/>
              </p:ext>
            </p:extLst>
          </p:nvPr>
        </p:nvGraphicFramePr>
        <p:xfrm>
          <a:off x="1353978" y="5469112"/>
          <a:ext cx="5416868" cy="380334"/>
        </p:xfrm>
        <a:graphic>
          <a:graphicData uri="http://schemas.openxmlformats.org/presentationml/2006/ole">
            <mc:AlternateContent xmlns:mc="http://schemas.openxmlformats.org/markup-compatibility/2006">
              <mc:Choice xmlns:v="urn:schemas-microsoft-com:vml" Requires="v">
                <p:oleObj spid="_x0000_s119839" name="Equation" r:id="rId6" imgW="4927320" imgH="342720" progId="Equation.DSMT4">
                  <p:embed/>
                </p:oleObj>
              </mc:Choice>
              <mc:Fallback>
                <p:oleObj name="Equation" r:id="rId6" imgW="4927320" imgH="342720" progId="Equation.DSMT4">
                  <p:embed/>
                  <p:pic>
                    <p:nvPicPr>
                      <p:cNvPr id="0" name=""/>
                      <p:cNvPicPr>
                        <a:picLocks noChangeAspect="1" noChangeArrowheads="1"/>
                      </p:cNvPicPr>
                      <p:nvPr/>
                    </p:nvPicPr>
                    <p:blipFill>
                      <a:blip r:embed="rId7"/>
                      <a:srcRect/>
                      <a:stretch>
                        <a:fillRect/>
                      </a:stretch>
                    </p:blipFill>
                    <p:spPr bwMode="auto">
                      <a:xfrm>
                        <a:off x="1353978" y="5469112"/>
                        <a:ext cx="5416868" cy="38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5630016"/>
              </p:ext>
            </p:extLst>
          </p:nvPr>
        </p:nvGraphicFramePr>
        <p:xfrm>
          <a:off x="300802" y="2514600"/>
          <a:ext cx="8504238" cy="650875"/>
        </p:xfrm>
        <a:graphic>
          <a:graphicData uri="http://schemas.openxmlformats.org/presentationml/2006/ole">
            <mc:AlternateContent xmlns:mc="http://schemas.openxmlformats.org/markup-compatibility/2006">
              <mc:Choice xmlns:v="urn:schemas-microsoft-com:vml" Requires="v">
                <p:oleObj spid="_x0000_s119840" name="Equation" r:id="rId8" imgW="9359640" imgH="711000" progId="Equation.DSMT4">
                  <p:embed/>
                </p:oleObj>
              </mc:Choice>
              <mc:Fallback>
                <p:oleObj name="Equation" r:id="rId8" imgW="9359640" imgH="711000" progId="Equation.DSMT4">
                  <p:embed/>
                  <p:pic>
                    <p:nvPicPr>
                      <p:cNvPr id="0" name=""/>
                      <p:cNvPicPr>
                        <a:picLocks noChangeAspect="1" noChangeArrowheads="1"/>
                      </p:cNvPicPr>
                      <p:nvPr/>
                    </p:nvPicPr>
                    <p:blipFill>
                      <a:blip r:embed="rId9"/>
                      <a:srcRect/>
                      <a:stretch>
                        <a:fillRect/>
                      </a:stretch>
                    </p:blipFill>
                    <p:spPr bwMode="auto">
                      <a:xfrm>
                        <a:off x="300802" y="2514600"/>
                        <a:ext cx="85042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49231675"/>
              </p:ext>
            </p:extLst>
          </p:nvPr>
        </p:nvGraphicFramePr>
        <p:xfrm>
          <a:off x="1006475" y="3231930"/>
          <a:ext cx="7604125" cy="1185863"/>
        </p:xfrm>
        <a:graphic>
          <a:graphicData uri="http://schemas.openxmlformats.org/presentationml/2006/ole">
            <mc:AlternateContent xmlns:mc="http://schemas.openxmlformats.org/markup-compatibility/2006">
              <mc:Choice xmlns:v="urn:schemas-microsoft-com:vml" Requires="v">
                <p:oleObj spid="_x0000_s119841" name="Equation" r:id="rId10" imgW="8369280" imgH="1295280" progId="Equation.DSMT4">
                  <p:embed/>
                </p:oleObj>
              </mc:Choice>
              <mc:Fallback>
                <p:oleObj name="Equation" r:id="rId10" imgW="8369280" imgH="1295280" progId="Equation.DSMT4">
                  <p:embed/>
                  <p:pic>
                    <p:nvPicPr>
                      <p:cNvPr id="0" name=""/>
                      <p:cNvPicPr>
                        <a:picLocks noChangeAspect="1" noChangeArrowheads="1"/>
                      </p:cNvPicPr>
                      <p:nvPr/>
                    </p:nvPicPr>
                    <p:blipFill>
                      <a:blip r:embed="rId11"/>
                      <a:srcRect/>
                      <a:stretch>
                        <a:fillRect/>
                      </a:stretch>
                    </p:blipFill>
                    <p:spPr bwMode="auto">
                      <a:xfrm>
                        <a:off x="1006475" y="3231930"/>
                        <a:ext cx="76041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08418991"/>
              </p:ext>
            </p:extLst>
          </p:nvPr>
        </p:nvGraphicFramePr>
        <p:xfrm>
          <a:off x="998373" y="4461640"/>
          <a:ext cx="7407275" cy="744537"/>
        </p:xfrm>
        <a:graphic>
          <a:graphicData uri="http://schemas.openxmlformats.org/presentationml/2006/ole">
            <mc:AlternateContent xmlns:mc="http://schemas.openxmlformats.org/markup-compatibility/2006">
              <mc:Choice xmlns:v="urn:schemas-microsoft-com:vml" Requires="v">
                <p:oleObj spid="_x0000_s119842" name="Equation" r:id="rId12" imgW="8153280" imgH="812520" progId="Equation.DSMT4">
                  <p:embed/>
                </p:oleObj>
              </mc:Choice>
              <mc:Fallback>
                <p:oleObj name="Equation" r:id="rId12" imgW="8153280" imgH="812520" progId="Equation.DSMT4">
                  <p:embed/>
                  <p:pic>
                    <p:nvPicPr>
                      <p:cNvPr id="0" name=""/>
                      <p:cNvPicPr>
                        <a:picLocks noChangeAspect="1" noChangeArrowheads="1"/>
                      </p:cNvPicPr>
                      <p:nvPr/>
                    </p:nvPicPr>
                    <p:blipFill>
                      <a:blip r:embed="rId13"/>
                      <a:srcRect/>
                      <a:stretch>
                        <a:fillRect/>
                      </a:stretch>
                    </p:blipFill>
                    <p:spPr bwMode="auto">
                      <a:xfrm>
                        <a:off x="998373" y="4461640"/>
                        <a:ext cx="7407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3213456"/>
      </p:ext>
    </p:extLst>
  </p:cSld>
  <p:clrMapOvr>
    <a:masterClrMapping/>
  </p:clrMapOvr>
  <mc:AlternateContent xmlns:mc="http://schemas.openxmlformats.org/markup-compatibility/2006">
    <mc:Choice xmlns:p14="http://schemas.microsoft.com/office/powerpoint/2010/main" Requires="p14">
      <p:transition spd="slow" p14:dur="2000" advTm="50594"/>
    </mc:Choice>
    <mc:Fallback>
      <p:transition spd="slow" advTm="5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exponential</a:t>
            </a:r>
            <a:endParaRPr lang="en-CA" dirty="0"/>
          </a:p>
        </p:txBody>
      </p:sp>
      <p:sp>
        <p:nvSpPr>
          <p:cNvPr id="3" name="Content Placeholder 2"/>
          <p:cNvSpPr>
            <a:spLocks noGrp="1"/>
          </p:cNvSpPr>
          <p:nvPr>
            <p:ph idx="1"/>
          </p:nvPr>
        </p:nvSpPr>
        <p:spPr/>
        <p:txBody>
          <a:bodyPr/>
          <a:lstStyle/>
          <a:p>
            <a:r>
              <a:rPr lang="en-US" dirty="0" smtClean="0"/>
              <a:t>Let us compare our two results:</a:t>
            </a:r>
          </a:p>
          <a:p>
            <a:pPr lvl="1"/>
            <a:r>
              <a:rPr lang="en-US" dirty="0" smtClean="0"/>
              <a:t>Formula:</a:t>
            </a:r>
          </a:p>
          <a:p>
            <a:pPr lvl="1"/>
            <a:endParaRPr lang="en-US" dirty="0" smtClean="0"/>
          </a:p>
          <a:p>
            <a:pPr lvl="1"/>
            <a:r>
              <a:rPr lang="en-US" dirty="0" smtClean="0"/>
              <a:t>Taylor series approximation</a:t>
            </a:r>
            <a:endParaRPr lang="en-US"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228628707"/>
              </p:ext>
            </p:extLst>
          </p:nvPr>
        </p:nvGraphicFramePr>
        <p:xfrm>
          <a:off x="2673350" y="3276600"/>
          <a:ext cx="5556250" cy="381000"/>
        </p:xfrm>
        <a:graphic>
          <a:graphicData uri="http://schemas.openxmlformats.org/presentationml/2006/ole">
            <mc:AlternateContent xmlns:mc="http://schemas.openxmlformats.org/markup-compatibility/2006">
              <mc:Choice xmlns:v="urn:schemas-microsoft-com:vml" Requires="v">
                <p:oleObj spid="_x0000_s108637" name="Equation" r:id="rId6" imgW="5054400" imgH="342720" progId="Equation.DSMT4">
                  <p:embed/>
                </p:oleObj>
              </mc:Choice>
              <mc:Fallback>
                <p:oleObj name="Equation" r:id="rId6" imgW="5054400" imgH="342720" progId="Equation.DSMT4">
                  <p:embed/>
                  <p:pic>
                    <p:nvPicPr>
                      <p:cNvPr id="0" name="Object 9"/>
                      <p:cNvPicPr>
                        <a:picLocks noChangeAspect="1" noChangeArrowheads="1"/>
                      </p:cNvPicPr>
                      <p:nvPr/>
                    </p:nvPicPr>
                    <p:blipFill>
                      <a:blip r:embed="rId7"/>
                      <a:srcRect/>
                      <a:stretch>
                        <a:fillRect/>
                      </a:stretch>
                    </p:blipFill>
                    <p:spPr bwMode="auto">
                      <a:xfrm>
                        <a:off x="2673350" y="3276600"/>
                        <a:ext cx="55562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41558204"/>
              </p:ext>
            </p:extLst>
          </p:nvPr>
        </p:nvGraphicFramePr>
        <p:xfrm>
          <a:off x="2637494" y="2439843"/>
          <a:ext cx="5544705" cy="379557"/>
        </p:xfrm>
        <a:graphic>
          <a:graphicData uri="http://schemas.openxmlformats.org/presentationml/2006/ole">
            <mc:AlternateContent xmlns:mc="http://schemas.openxmlformats.org/markup-compatibility/2006">
              <mc:Choice xmlns:v="urn:schemas-microsoft-com:vml" Requires="v">
                <p:oleObj spid="_x0000_s108638" name="Equation" r:id="rId8" imgW="5041800" imgH="342720" progId="Equation.DSMT4">
                  <p:embed/>
                </p:oleObj>
              </mc:Choice>
              <mc:Fallback>
                <p:oleObj name="Equation" r:id="rId8" imgW="5041800" imgH="342720" progId="Equation.DSMT4">
                  <p:embed/>
                  <p:pic>
                    <p:nvPicPr>
                      <p:cNvPr id="0" name="Object 17"/>
                      <p:cNvPicPr>
                        <a:picLocks noChangeAspect="1" noChangeArrowheads="1"/>
                      </p:cNvPicPr>
                      <p:nvPr/>
                    </p:nvPicPr>
                    <p:blipFill>
                      <a:blip r:embed="rId9"/>
                      <a:srcRect/>
                      <a:stretch>
                        <a:fillRect/>
                      </a:stretch>
                    </p:blipFill>
                    <p:spPr bwMode="auto">
                      <a:xfrm>
                        <a:off x="2637494" y="2439843"/>
                        <a:ext cx="5544705" cy="37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43128344"/>
      </p:ext>
    </p:extLst>
  </p:cSld>
  <p:clrMapOvr>
    <a:masterClrMapping/>
  </p:clrMapOvr>
  <mc:AlternateContent xmlns:mc="http://schemas.openxmlformats.org/markup-compatibility/2006">
    <mc:Choice xmlns:p14="http://schemas.microsoft.com/office/powerpoint/2010/main" Requires="p14">
      <p:transition spd="slow" p14:dur="2000" advTm="22476"/>
    </mc:Choice>
    <mc:Fallback>
      <p:transition spd="slow" advTm="2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7150" indent="0">
              <a:buNone/>
            </a:pPr>
            <a:r>
              <a:rPr lang="en-US" dirty="0" smtClean="0">
                <a:latin typeface="Times New Roman" panose="02020603050405020304" pitchFamily="18" charset="0"/>
              </a:rPr>
              <a:t>Theorem:</a:t>
            </a:r>
          </a:p>
          <a:p>
            <a:pPr marL="57150" indent="0">
              <a:buNone/>
            </a:pPr>
            <a:endParaRPr lang="en-US" dirty="0">
              <a:latin typeface="Times New Roman" panose="02020603050405020304" pitchFamily="18" charset="0"/>
            </a:endParaRPr>
          </a:p>
          <a:p>
            <a:pPr marL="57150" indent="0">
              <a:buNone/>
            </a:pPr>
            <a:r>
              <a:rPr lang="en-US" dirty="0" smtClean="0">
                <a:latin typeface="Times New Roman" panose="02020603050405020304" pitchFamily="18" charset="0"/>
              </a:rPr>
              <a:t>Proof:	If                   , then </a:t>
            </a:r>
            <a:endParaRPr lang="en-US" dirty="0"/>
          </a:p>
        </p:txBody>
      </p:sp>
      <p:sp>
        <p:nvSpPr>
          <p:cNvPr id="2" name="Title 1"/>
          <p:cNvSpPr>
            <a:spLocks noGrp="1"/>
          </p:cNvSpPr>
          <p:nvPr>
            <p:ph type="title"/>
          </p:nvPr>
        </p:nvSpPr>
        <p:spPr/>
        <p:txBody>
          <a:bodyPr/>
          <a:lstStyle/>
          <a:p>
            <a:r>
              <a:rPr lang="en-US" dirty="0" smtClean="0"/>
              <a:t>Observation</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Exponential and trigonometric functions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110118316"/>
              </p:ext>
            </p:extLst>
          </p:nvPr>
        </p:nvGraphicFramePr>
        <p:xfrm>
          <a:off x="1722827" y="1549472"/>
          <a:ext cx="1159510" cy="530860"/>
        </p:xfrm>
        <a:graphic>
          <a:graphicData uri="http://schemas.openxmlformats.org/presentationml/2006/ole">
            <mc:AlternateContent xmlns:mc="http://schemas.openxmlformats.org/markup-compatibility/2006">
              <mc:Choice xmlns:v="urn:schemas-microsoft-com:vml" Requires="v">
                <p:oleObj spid="_x0000_s110695" name="Equation" r:id="rId6" imgW="1054080" imgH="482400" progId="Equation.DSMT4">
                  <p:embed/>
                </p:oleObj>
              </mc:Choice>
              <mc:Fallback>
                <p:oleObj name="Equation" r:id="rId6" imgW="1054080" imgH="482400" progId="Equation.DSMT4">
                  <p:embed/>
                  <p:pic>
                    <p:nvPicPr>
                      <p:cNvPr id="0" name=""/>
                      <p:cNvPicPr>
                        <a:picLocks noChangeAspect="1" noChangeArrowheads="1"/>
                      </p:cNvPicPr>
                      <p:nvPr/>
                    </p:nvPicPr>
                    <p:blipFill>
                      <a:blip r:embed="rId7"/>
                      <a:srcRect/>
                      <a:stretch>
                        <a:fillRect/>
                      </a:stretch>
                    </p:blipFill>
                    <p:spPr bwMode="auto">
                      <a:xfrm>
                        <a:off x="1722827" y="1549472"/>
                        <a:ext cx="1159510"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8556755"/>
              </p:ext>
            </p:extLst>
          </p:nvPr>
        </p:nvGraphicFramePr>
        <p:xfrm>
          <a:off x="1752600" y="2498725"/>
          <a:ext cx="1230313" cy="320675"/>
        </p:xfrm>
        <a:graphic>
          <a:graphicData uri="http://schemas.openxmlformats.org/presentationml/2006/ole">
            <mc:AlternateContent xmlns:mc="http://schemas.openxmlformats.org/markup-compatibility/2006">
              <mc:Choice xmlns:v="urn:schemas-microsoft-com:vml" Requires="v">
                <p:oleObj spid="_x0000_s110696" name="Equation" r:id="rId8" imgW="1117440" imgH="291960" progId="Equation.DSMT4">
                  <p:embed/>
                </p:oleObj>
              </mc:Choice>
              <mc:Fallback>
                <p:oleObj name="Equation" r:id="rId8" imgW="1117440" imgH="291960" progId="Equation.DSMT4">
                  <p:embed/>
                  <p:pic>
                    <p:nvPicPr>
                      <p:cNvPr id="0" name="Object 9"/>
                      <p:cNvPicPr>
                        <a:picLocks noChangeAspect="1" noChangeArrowheads="1"/>
                      </p:cNvPicPr>
                      <p:nvPr/>
                    </p:nvPicPr>
                    <p:blipFill>
                      <a:blip r:embed="rId9"/>
                      <a:srcRect/>
                      <a:stretch>
                        <a:fillRect/>
                      </a:stretch>
                    </p:blipFill>
                    <p:spPr bwMode="auto">
                      <a:xfrm>
                        <a:off x="1752600" y="2498725"/>
                        <a:ext cx="12303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90896140"/>
              </p:ext>
            </p:extLst>
          </p:nvPr>
        </p:nvGraphicFramePr>
        <p:xfrm>
          <a:off x="3429000" y="2819400"/>
          <a:ext cx="1730375" cy="530225"/>
        </p:xfrm>
        <a:graphic>
          <a:graphicData uri="http://schemas.openxmlformats.org/presentationml/2006/ole">
            <mc:AlternateContent xmlns:mc="http://schemas.openxmlformats.org/markup-compatibility/2006">
              <mc:Choice xmlns:v="urn:schemas-microsoft-com:vml" Requires="v">
                <p:oleObj spid="_x0000_s110697" name="Equation" r:id="rId10" imgW="1574640" imgH="482400" progId="Equation.DSMT4">
                  <p:embed/>
                </p:oleObj>
              </mc:Choice>
              <mc:Fallback>
                <p:oleObj name="Equation" r:id="rId10" imgW="1574640" imgH="482400" progId="Equation.DSMT4">
                  <p:embed/>
                  <p:pic>
                    <p:nvPicPr>
                      <p:cNvPr id="0" name=""/>
                      <p:cNvPicPr>
                        <a:picLocks noChangeAspect="1" noChangeArrowheads="1"/>
                      </p:cNvPicPr>
                      <p:nvPr/>
                    </p:nvPicPr>
                    <p:blipFill>
                      <a:blip r:embed="rId11"/>
                      <a:srcRect/>
                      <a:stretch>
                        <a:fillRect/>
                      </a:stretch>
                    </p:blipFill>
                    <p:spPr bwMode="auto">
                      <a:xfrm>
                        <a:off x="3429000" y="2819400"/>
                        <a:ext cx="173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79974787"/>
              </p:ext>
            </p:extLst>
          </p:nvPr>
        </p:nvGraphicFramePr>
        <p:xfrm>
          <a:off x="4060178" y="3352800"/>
          <a:ext cx="1054100" cy="482600"/>
        </p:xfrm>
        <a:graphic>
          <a:graphicData uri="http://schemas.openxmlformats.org/presentationml/2006/ole">
            <mc:AlternateContent xmlns:mc="http://schemas.openxmlformats.org/markup-compatibility/2006">
              <mc:Choice xmlns:v="urn:schemas-microsoft-com:vml" Requires="v">
                <p:oleObj spid="_x0000_s110698" name="Equation" r:id="rId12" imgW="1054080" imgH="482400" progId="Equation.DSMT4">
                  <p:embed/>
                </p:oleObj>
              </mc:Choice>
              <mc:Fallback>
                <p:oleObj name="Equation" r:id="rId12" imgW="1054080" imgH="482400" progId="Equation.DSMT4">
                  <p:embed/>
                  <p:pic>
                    <p:nvPicPr>
                      <p:cNvPr id="0" name=""/>
                      <p:cNvPicPr/>
                      <p:nvPr/>
                    </p:nvPicPr>
                    <p:blipFill>
                      <a:blip r:embed="rId13"/>
                      <a:stretch>
                        <a:fillRect/>
                      </a:stretch>
                    </p:blipFill>
                    <p:spPr>
                      <a:xfrm>
                        <a:off x="4060178" y="3352800"/>
                        <a:ext cx="1054100" cy="482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56446387"/>
              </p:ext>
            </p:extLst>
          </p:nvPr>
        </p:nvGraphicFramePr>
        <p:xfrm>
          <a:off x="4047478" y="3834166"/>
          <a:ext cx="1384300" cy="482600"/>
        </p:xfrm>
        <a:graphic>
          <a:graphicData uri="http://schemas.openxmlformats.org/presentationml/2006/ole">
            <mc:AlternateContent xmlns:mc="http://schemas.openxmlformats.org/markup-compatibility/2006">
              <mc:Choice xmlns:v="urn:schemas-microsoft-com:vml" Requires="v">
                <p:oleObj spid="_x0000_s110699" name="Equation" r:id="rId14" imgW="1384200" imgH="482400" progId="Equation.DSMT4">
                  <p:embed/>
                </p:oleObj>
              </mc:Choice>
              <mc:Fallback>
                <p:oleObj name="Equation" r:id="rId14" imgW="1384200" imgH="482400" progId="Equation.DSMT4">
                  <p:embed/>
                  <p:pic>
                    <p:nvPicPr>
                      <p:cNvPr id="0" name=""/>
                      <p:cNvPicPr/>
                      <p:nvPr/>
                    </p:nvPicPr>
                    <p:blipFill>
                      <a:blip r:embed="rId15"/>
                      <a:stretch>
                        <a:fillRect/>
                      </a:stretch>
                    </p:blipFill>
                    <p:spPr>
                      <a:xfrm>
                        <a:off x="4047478" y="3834166"/>
                        <a:ext cx="1384300" cy="482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04638424"/>
              </p:ext>
            </p:extLst>
          </p:nvPr>
        </p:nvGraphicFramePr>
        <p:xfrm>
          <a:off x="4061532" y="4320468"/>
          <a:ext cx="2603500" cy="457200"/>
        </p:xfrm>
        <a:graphic>
          <a:graphicData uri="http://schemas.openxmlformats.org/presentationml/2006/ole">
            <mc:AlternateContent xmlns:mc="http://schemas.openxmlformats.org/markup-compatibility/2006">
              <mc:Choice xmlns:v="urn:schemas-microsoft-com:vml" Requires="v">
                <p:oleObj spid="_x0000_s110700" name="Equation" r:id="rId16" imgW="2603160" imgH="457200" progId="Equation.DSMT4">
                  <p:embed/>
                </p:oleObj>
              </mc:Choice>
              <mc:Fallback>
                <p:oleObj name="Equation" r:id="rId16" imgW="2603160" imgH="457200" progId="Equation.DSMT4">
                  <p:embed/>
                  <p:pic>
                    <p:nvPicPr>
                      <p:cNvPr id="0" name=""/>
                      <p:cNvPicPr/>
                      <p:nvPr/>
                    </p:nvPicPr>
                    <p:blipFill>
                      <a:blip r:embed="rId17"/>
                      <a:stretch>
                        <a:fillRect/>
                      </a:stretch>
                    </p:blipFill>
                    <p:spPr>
                      <a:xfrm>
                        <a:off x="4061532" y="4320468"/>
                        <a:ext cx="26035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882965603"/>
              </p:ext>
            </p:extLst>
          </p:nvPr>
        </p:nvGraphicFramePr>
        <p:xfrm>
          <a:off x="4056356" y="4836112"/>
          <a:ext cx="2527300" cy="406400"/>
        </p:xfrm>
        <a:graphic>
          <a:graphicData uri="http://schemas.openxmlformats.org/presentationml/2006/ole">
            <mc:AlternateContent xmlns:mc="http://schemas.openxmlformats.org/markup-compatibility/2006">
              <mc:Choice xmlns:v="urn:schemas-microsoft-com:vml" Requires="v">
                <p:oleObj spid="_x0000_s110701" name="Equation" r:id="rId18" imgW="2527200" imgH="406080" progId="Equation.DSMT4">
                  <p:embed/>
                </p:oleObj>
              </mc:Choice>
              <mc:Fallback>
                <p:oleObj name="Equation" r:id="rId18" imgW="2527200" imgH="406080" progId="Equation.DSMT4">
                  <p:embed/>
                  <p:pic>
                    <p:nvPicPr>
                      <p:cNvPr id="0" name=""/>
                      <p:cNvPicPr/>
                      <p:nvPr/>
                    </p:nvPicPr>
                    <p:blipFill>
                      <a:blip r:embed="rId19"/>
                      <a:stretch>
                        <a:fillRect/>
                      </a:stretch>
                    </p:blipFill>
                    <p:spPr>
                      <a:xfrm>
                        <a:off x="4056356" y="4836112"/>
                        <a:ext cx="2527300" cy="406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105852476"/>
              </p:ext>
            </p:extLst>
          </p:nvPr>
        </p:nvGraphicFramePr>
        <p:xfrm>
          <a:off x="4114800" y="5351463"/>
          <a:ext cx="2819400" cy="406400"/>
        </p:xfrm>
        <a:graphic>
          <a:graphicData uri="http://schemas.openxmlformats.org/presentationml/2006/ole">
            <mc:AlternateContent xmlns:mc="http://schemas.openxmlformats.org/markup-compatibility/2006">
              <mc:Choice xmlns:v="urn:schemas-microsoft-com:vml" Requires="v">
                <p:oleObj spid="_x0000_s110702" name="Equation" r:id="rId20" imgW="2819160" imgH="406080" progId="Equation.DSMT4">
                  <p:embed/>
                </p:oleObj>
              </mc:Choice>
              <mc:Fallback>
                <p:oleObj name="Equation" r:id="rId20" imgW="2819160" imgH="406080" progId="Equation.DSMT4">
                  <p:embed/>
                  <p:pic>
                    <p:nvPicPr>
                      <p:cNvPr id="0" name=""/>
                      <p:cNvPicPr/>
                      <p:nvPr/>
                    </p:nvPicPr>
                    <p:blipFill>
                      <a:blip r:embed="rId21"/>
                      <a:stretch>
                        <a:fillRect/>
                      </a:stretch>
                    </p:blipFill>
                    <p:spPr>
                      <a:xfrm>
                        <a:off x="4114800" y="5351463"/>
                        <a:ext cx="2819400" cy="4064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238423214"/>
              </p:ext>
            </p:extLst>
          </p:nvPr>
        </p:nvGraphicFramePr>
        <p:xfrm>
          <a:off x="4114800" y="5905500"/>
          <a:ext cx="2159000" cy="330200"/>
        </p:xfrm>
        <a:graphic>
          <a:graphicData uri="http://schemas.openxmlformats.org/presentationml/2006/ole">
            <mc:AlternateContent xmlns:mc="http://schemas.openxmlformats.org/markup-compatibility/2006">
              <mc:Choice xmlns:v="urn:schemas-microsoft-com:vml" Requires="v">
                <p:oleObj spid="_x0000_s110703" name="Equation" r:id="rId22" imgW="2158920" imgH="330120" progId="Equation.DSMT4">
                  <p:embed/>
                </p:oleObj>
              </mc:Choice>
              <mc:Fallback>
                <p:oleObj name="Equation" r:id="rId22" imgW="2158920" imgH="330120" progId="Equation.DSMT4">
                  <p:embed/>
                  <p:pic>
                    <p:nvPicPr>
                      <p:cNvPr id="0" name=""/>
                      <p:cNvPicPr/>
                      <p:nvPr/>
                    </p:nvPicPr>
                    <p:blipFill>
                      <a:blip r:embed="rId23"/>
                      <a:stretch>
                        <a:fillRect/>
                      </a:stretch>
                    </p:blipFill>
                    <p:spPr>
                      <a:xfrm>
                        <a:off x="4114800" y="5905500"/>
                        <a:ext cx="2159000" cy="330200"/>
                      </a:xfrm>
                      <a:prstGeom prst="rect">
                        <a:avLst/>
                      </a:prstGeom>
                    </p:spPr>
                  </p:pic>
                </p:oleObj>
              </mc:Fallback>
            </mc:AlternateContent>
          </a:graphicData>
        </a:graphic>
      </p:graphicFrame>
      <p:sp>
        <p:nvSpPr>
          <p:cNvPr id="18" name="TextBox 17"/>
          <p:cNvSpPr txBox="1"/>
          <p:nvPr/>
        </p:nvSpPr>
        <p:spPr>
          <a:xfrm>
            <a:off x="6400800" y="5895945"/>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3216906"/>
      </p:ext>
    </p:extLst>
  </p:cSld>
  <p:clrMapOvr>
    <a:masterClrMapping/>
  </p:clrMapOvr>
  <mc:AlternateContent xmlns:mc="http://schemas.openxmlformats.org/markup-compatibility/2006">
    <mc:Choice xmlns:p14="http://schemas.microsoft.com/office/powerpoint/2010/main" Requires="p14">
      <p:transition spd="slow" p14:dur="2000" advTm="92710"/>
    </mc:Choice>
    <mc:Fallback>
      <p:transition spd="slow" advTm="9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7150" indent="0">
              <a:buNone/>
            </a:pPr>
            <a:r>
              <a:rPr lang="en-US" dirty="0" smtClean="0">
                <a:latin typeface="Times New Roman" panose="02020603050405020304" pitchFamily="18" charset="0"/>
              </a:rPr>
              <a:t>Theorem:</a:t>
            </a:r>
          </a:p>
          <a:p>
            <a:pPr marL="57150" indent="0">
              <a:buNone/>
            </a:pPr>
            <a:endParaRPr lang="en-US" dirty="0">
              <a:latin typeface="Times New Roman" panose="02020603050405020304" pitchFamily="18" charset="0"/>
            </a:endParaRPr>
          </a:p>
          <a:p>
            <a:pPr marL="57150" indent="0">
              <a:buNone/>
            </a:pPr>
            <a:r>
              <a:rPr lang="en-US" dirty="0" smtClean="0">
                <a:latin typeface="Times New Roman" panose="02020603050405020304" pitchFamily="18" charset="0"/>
              </a:rPr>
              <a:t>Proof:	A consequence of the previous theorem.</a:t>
            </a:r>
            <a:endParaRPr lang="en-US" dirty="0"/>
          </a:p>
        </p:txBody>
      </p:sp>
      <p:sp>
        <p:nvSpPr>
          <p:cNvPr id="2" name="Title 1"/>
          <p:cNvSpPr>
            <a:spLocks noGrp="1"/>
          </p:cNvSpPr>
          <p:nvPr>
            <p:ph type="title"/>
          </p:nvPr>
        </p:nvSpPr>
        <p:spPr/>
        <p:txBody>
          <a:bodyPr/>
          <a:lstStyle/>
          <a:p>
            <a:r>
              <a:rPr lang="en-US" dirty="0" smtClean="0"/>
              <a:t>Observation</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Exponential and trigonometric functions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24496402"/>
              </p:ext>
            </p:extLst>
          </p:nvPr>
        </p:nvGraphicFramePr>
        <p:xfrm>
          <a:off x="1739900" y="1549400"/>
          <a:ext cx="1384300" cy="530225"/>
        </p:xfrm>
        <a:graphic>
          <a:graphicData uri="http://schemas.openxmlformats.org/presentationml/2006/ole">
            <mc:AlternateContent xmlns:mc="http://schemas.openxmlformats.org/markup-compatibility/2006">
              <mc:Choice xmlns:v="urn:schemas-microsoft-com:vml" Requires="v">
                <p:oleObj spid="_x0000_s120839" name="Equation" r:id="rId6" imgW="1257120" imgH="482400" progId="Equation.DSMT4">
                  <p:embed/>
                </p:oleObj>
              </mc:Choice>
              <mc:Fallback>
                <p:oleObj name="Equation" r:id="rId6" imgW="1257120" imgH="482400" progId="Equation.DSMT4">
                  <p:embed/>
                  <p:pic>
                    <p:nvPicPr>
                      <p:cNvPr id="0" name=""/>
                      <p:cNvPicPr>
                        <a:picLocks noChangeAspect="1" noChangeArrowheads="1"/>
                      </p:cNvPicPr>
                      <p:nvPr/>
                    </p:nvPicPr>
                    <p:blipFill>
                      <a:blip r:embed="rId7"/>
                      <a:srcRect/>
                      <a:stretch>
                        <a:fillRect/>
                      </a:stretch>
                    </p:blipFill>
                    <p:spPr bwMode="auto">
                      <a:xfrm>
                        <a:off x="1739900" y="1549400"/>
                        <a:ext cx="13843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09672530"/>
      </p:ext>
    </p:extLst>
  </p:cSld>
  <p:clrMapOvr>
    <a:masterClrMapping/>
  </p:clrMapOvr>
  <mc:AlternateContent xmlns:mc="http://schemas.openxmlformats.org/markup-compatibility/2006">
    <mc:Choice xmlns:p14="http://schemas.microsoft.com/office/powerpoint/2010/main" Requires="p14">
      <p:transition spd="slow" p14:dur="2000" advTm="17603"/>
    </mc:Choice>
    <mc:Fallback>
      <p:transition spd="slow" advTm="1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rPr>
              <a:t>Recall that</a:t>
            </a:r>
          </a:p>
          <a:p>
            <a:endParaRPr lang="en-US" dirty="0" smtClean="0">
              <a:latin typeface="Times New Roman" panose="02020603050405020304" pitchFamily="18" charset="0"/>
            </a:endParaRPr>
          </a:p>
          <a:p>
            <a:pPr lvl="1"/>
            <a:r>
              <a:rPr lang="en-US" dirty="0" smtClean="0">
                <a:latin typeface="Times New Roman" panose="02020603050405020304" pitchFamily="18" charset="0"/>
              </a:rPr>
              <a:t>Thus, </a:t>
            </a:r>
            <a:endParaRPr lang="en-US" dirty="0">
              <a:latin typeface="Times New Roman" panose="02020603050405020304" pitchFamily="18" charset="0"/>
            </a:endParaRPr>
          </a:p>
          <a:p>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599206617"/>
              </p:ext>
            </p:extLst>
          </p:nvPr>
        </p:nvGraphicFramePr>
        <p:xfrm>
          <a:off x="2209800" y="1634418"/>
          <a:ext cx="3408680" cy="419100"/>
        </p:xfrm>
        <a:graphic>
          <a:graphicData uri="http://schemas.openxmlformats.org/presentationml/2006/ole">
            <mc:AlternateContent xmlns:mc="http://schemas.openxmlformats.org/markup-compatibility/2006">
              <mc:Choice xmlns:v="urn:schemas-microsoft-com:vml" Requires="v">
                <p:oleObj spid="_x0000_s105535" name="Equation" r:id="rId6" imgW="3098520" imgH="380880" progId="Equation.DSMT4">
                  <p:embed/>
                </p:oleObj>
              </mc:Choice>
              <mc:Fallback>
                <p:oleObj name="Equation" r:id="rId6" imgW="3098520" imgH="380880" progId="Equation.DSMT4">
                  <p:embed/>
                  <p:pic>
                    <p:nvPicPr>
                      <p:cNvPr id="0" name=""/>
                      <p:cNvPicPr>
                        <a:picLocks noChangeAspect="1" noChangeArrowheads="1"/>
                      </p:cNvPicPr>
                      <p:nvPr/>
                    </p:nvPicPr>
                    <p:blipFill>
                      <a:blip r:embed="rId7"/>
                      <a:srcRect/>
                      <a:stretch>
                        <a:fillRect/>
                      </a:stretch>
                    </p:blipFill>
                    <p:spPr bwMode="auto">
                      <a:xfrm>
                        <a:off x="2209800" y="1634418"/>
                        <a:ext cx="340868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02179650"/>
              </p:ext>
            </p:extLst>
          </p:nvPr>
        </p:nvGraphicFramePr>
        <p:xfrm>
          <a:off x="1949390" y="2379663"/>
          <a:ext cx="3011488" cy="460375"/>
        </p:xfrm>
        <a:graphic>
          <a:graphicData uri="http://schemas.openxmlformats.org/presentationml/2006/ole">
            <mc:AlternateContent xmlns:mc="http://schemas.openxmlformats.org/markup-compatibility/2006">
              <mc:Choice xmlns:v="urn:schemas-microsoft-com:vml" Requires="v">
                <p:oleObj spid="_x0000_s105536" name="Equation" r:id="rId8" imgW="2489040" imgH="380880" progId="Equation.DSMT4">
                  <p:embed/>
                </p:oleObj>
              </mc:Choice>
              <mc:Fallback>
                <p:oleObj name="Equation" r:id="rId8" imgW="2489040" imgH="380880" progId="Equation.DSMT4">
                  <p:embed/>
                  <p:pic>
                    <p:nvPicPr>
                      <p:cNvPr id="0" name=""/>
                      <p:cNvPicPr>
                        <a:picLocks noChangeAspect="1" noChangeArrowheads="1"/>
                      </p:cNvPicPr>
                      <p:nvPr/>
                    </p:nvPicPr>
                    <p:blipFill>
                      <a:blip r:embed="rId9"/>
                      <a:srcRect/>
                      <a:stretch>
                        <a:fillRect/>
                      </a:stretch>
                    </p:blipFill>
                    <p:spPr bwMode="auto">
                      <a:xfrm>
                        <a:off x="1949390" y="2379663"/>
                        <a:ext cx="3011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19241"/>
    </mc:Choice>
    <mc:Fallback>
      <p:transition spd="slow" advTm="1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7150" indent="0">
              <a:buNone/>
            </a:pPr>
            <a:r>
              <a:rPr lang="en-US" dirty="0" smtClean="0">
                <a:latin typeface="Times New Roman" panose="02020603050405020304" pitchFamily="18" charset="0"/>
              </a:rPr>
              <a:t>Theorem:</a:t>
            </a:r>
          </a:p>
          <a:p>
            <a:pPr marL="57150" indent="0">
              <a:buNone/>
            </a:pPr>
            <a:endParaRPr lang="en-US" dirty="0">
              <a:latin typeface="Times New Roman" panose="02020603050405020304" pitchFamily="18" charset="0"/>
            </a:endParaRPr>
          </a:p>
          <a:p>
            <a:pPr marL="57150" indent="0">
              <a:buNone/>
            </a:pPr>
            <a:r>
              <a:rPr lang="en-US" dirty="0" smtClean="0">
                <a:latin typeface="Times New Roman" panose="02020603050405020304" pitchFamily="18" charset="0"/>
              </a:rPr>
              <a:t>Proof:	</a:t>
            </a:r>
            <a:endParaRPr lang="en-US" dirty="0"/>
          </a:p>
        </p:txBody>
      </p:sp>
      <p:sp>
        <p:nvSpPr>
          <p:cNvPr id="2" name="Title 1"/>
          <p:cNvSpPr>
            <a:spLocks noGrp="1"/>
          </p:cNvSpPr>
          <p:nvPr>
            <p:ph type="title"/>
          </p:nvPr>
        </p:nvSpPr>
        <p:spPr/>
        <p:txBody>
          <a:bodyPr/>
          <a:lstStyle/>
          <a:p>
            <a:r>
              <a:rPr lang="en-US" dirty="0" smtClean="0"/>
              <a:t>Euler’s identity</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Exponential and trigonometric functions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825713830"/>
              </p:ext>
            </p:extLst>
          </p:nvPr>
        </p:nvGraphicFramePr>
        <p:xfrm>
          <a:off x="1858963" y="1654175"/>
          <a:ext cx="1146175" cy="320675"/>
        </p:xfrm>
        <a:graphic>
          <a:graphicData uri="http://schemas.openxmlformats.org/presentationml/2006/ole">
            <mc:AlternateContent xmlns:mc="http://schemas.openxmlformats.org/markup-compatibility/2006">
              <mc:Choice xmlns:v="urn:schemas-microsoft-com:vml" Requires="v">
                <p:oleObj spid="_x0000_s122892" name="Equation" r:id="rId6" imgW="1041120" imgH="291960" progId="Equation.DSMT4">
                  <p:embed/>
                </p:oleObj>
              </mc:Choice>
              <mc:Fallback>
                <p:oleObj name="Equation" r:id="rId6" imgW="1041120" imgH="291960" progId="Equation.DSMT4">
                  <p:embed/>
                  <p:pic>
                    <p:nvPicPr>
                      <p:cNvPr id="0" name=""/>
                      <p:cNvPicPr>
                        <a:picLocks noChangeAspect="1" noChangeArrowheads="1"/>
                      </p:cNvPicPr>
                      <p:nvPr/>
                    </p:nvPicPr>
                    <p:blipFill>
                      <a:blip r:embed="rId7"/>
                      <a:srcRect/>
                      <a:stretch>
                        <a:fillRect/>
                      </a:stretch>
                    </p:blipFill>
                    <p:spPr bwMode="auto">
                      <a:xfrm>
                        <a:off x="1858963" y="1654175"/>
                        <a:ext cx="1146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5044309"/>
              </p:ext>
            </p:extLst>
          </p:nvPr>
        </p:nvGraphicFramePr>
        <p:xfrm>
          <a:off x="1421535" y="2438400"/>
          <a:ext cx="3531465" cy="450273"/>
        </p:xfrm>
        <a:graphic>
          <a:graphicData uri="http://schemas.openxmlformats.org/presentationml/2006/ole">
            <mc:AlternateContent xmlns:mc="http://schemas.openxmlformats.org/markup-compatibility/2006">
              <mc:Choice xmlns:v="urn:schemas-microsoft-com:vml" Requires="v">
                <p:oleObj spid="_x0000_s122893" name="Equation" r:id="rId8" imgW="3213000" imgH="406080" progId="Equation.DSMT4">
                  <p:embed/>
                </p:oleObj>
              </mc:Choice>
              <mc:Fallback>
                <p:oleObj name="Equation" r:id="rId8" imgW="3213000" imgH="406080" progId="Equation.DSMT4">
                  <p:embed/>
                  <p:pic>
                    <p:nvPicPr>
                      <p:cNvPr id="0" name="Object 17"/>
                      <p:cNvPicPr>
                        <a:picLocks noChangeAspect="1" noChangeArrowheads="1"/>
                      </p:cNvPicPr>
                      <p:nvPr/>
                    </p:nvPicPr>
                    <p:blipFill>
                      <a:blip r:embed="rId9"/>
                      <a:srcRect/>
                      <a:stretch>
                        <a:fillRect/>
                      </a:stretch>
                    </p:blipFill>
                    <p:spPr bwMode="auto">
                      <a:xfrm>
                        <a:off x="1421535" y="2438400"/>
                        <a:ext cx="3531465" cy="45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10759750"/>
              </p:ext>
            </p:extLst>
          </p:nvPr>
        </p:nvGraphicFramePr>
        <p:xfrm>
          <a:off x="2180381" y="2949286"/>
          <a:ext cx="1758950" cy="422275"/>
        </p:xfrm>
        <a:graphic>
          <a:graphicData uri="http://schemas.openxmlformats.org/presentationml/2006/ole">
            <mc:AlternateContent xmlns:mc="http://schemas.openxmlformats.org/markup-compatibility/2006">
              <mc:Choice xmlns:v="urn:schemas-microsoft-com:vml" Requires="v">
                <p:oleObj spid="_x0000_s122894" name="Equation" r:id="rId10" imgW="1600200" imgH="380880" progId="Equation.DSMT4">
                  <p:embed/>
                </p:oleObj>
              </mc:Choice>
              <mc:Fallback>
                <p:oleObj name="Equation" r:id="rId10" imgW="1600200" imgH="380880" progId="Equation.DSMT4">
                  <p:embed/>
                  <p:pic>
                    <p:nvPicPr>
                      <p:cNvPr id="0" name=""/>
                      <p:cNvPicPr>
                        <a:picLocks noChangeAspect="1" noChangeArrowheads="1"/>
                      </p:cNvPicPr>
                      <p:nvPr/>
                    </p:nvPicPr>
                    <p:blipFill>
                      <a:blip r:embed="rId11"/>
                      <a:srcRect/>
                      <a:stretch>
                        <a:fillRect/>
                      </a:stretch>
                    </p:blipFill>
                    <p:spPr bwMode="auto">
                      <a:xfrm>
                        <a:off x="2180381" y="2949286"/>
                        <a:ext cx="17589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29229408"/>
              </p:ext>
            </p:extLst>
          </p:nvPr>
        </p:nvGraphicFramePr>
        <p:xfrm>
          <a:off x="2169871" y="3560474"/>
          <a:ext cx="1284288" cy="266700"/>
        </p:xfrm>
        <a:graphic>
          <a:graphicData uri="http://schemas.openxmlformats.org/presentationml/2006/ole">
            <mc:AlternateContent xmlns:mc="http://schemas.openxmlformats.org/markup-compatibility/2006">
              <mc:Choice xmlns:v="urn:schemas-microsoft-com:vml" Requires="v">
                <p:oleObj spid="_x0000_s122895" name="Equation" r:id="rId12" imgW="1168200" imgH="241200" progId="Equation.DSMT4">
                  <p:embed/>
                </p:oleObj>
              </mc:Choice>
              <mc:Fallback>
                <p:oleObj name="Equation" r:id="rId12" imgW="1168200" imgH="241200" progId="Equation.DSMT4">
                  <p:embed/>
                  <p:pic>
                    <p:nvPicPr>
                      <p:cNvPr id="0" name=""/>
                      <p:cNvPicPr>
                        <a:picLocks noChangeAspect="1" noChangeArrowheads="1"/>
                      </p:cNvPicPr>
                      <p:nvPr/>
                    </p:nvPicPr>
                    <p:blipFill>
                      <a:blip r:embed="rId13"/>
                      <a:srcRect/>
                      <a:stretch>
                        <a:fillRect/>
                      </a:stretch>
                    </p:blipFill>
                    <p:spPr bwMode="auto">
                      <a:xfrm>
                        <a:off x="2169871" y="3560474"/>
                        <a:ext cx="12842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3581400" y="35052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22903714"/>
      </p:ext>
    </p:extLst>
  </p:cSld>
  <p:clrMapOvr>
    <a:masterClrMapping/>
  </p:clrMapOvr>
  <mc:AlternateContent xmlns:mc="http://schemas.openxmlformats.org/markup-compatibility/2006">
    <mc:Choice xmlns:p14="http://schemas.microsoft.com/office/powerpoint/2010/main" Requires="p14">
      <p:transition spd="slow" p14:dur="2000" advTm="32754"/>
    </mc:Choice>
    <mc:Fallback>
      <p:transition spd="slow" advTm="3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457200"/>
            <a:r>
              <a:rPr lang="en-US" dirty="0" smtClean="0"/>
              <a:t>What are </a:t>
            </a:r>
            <a:r>
              <a:rPr lang="en-US" dirty="0" smtClean="0">
                <a:latin typeface="Times New Roman" panose="02020603050405020304" pitchFamily="18" charset="0"/>
              </a:rPr>
              <a:t>cos(</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 and </a:t>
            </a:r>
            <a:r>
              <a:rPr lang="en-US" dirty="0" smtClean="0">
                <a:latin typeface="Times New Roman" panose="02020603050405020304" pitchFamily="18" charset="0"/>
              </a:rPr>
              <a:t>sin(</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a:t>
            </a:r>
          </a:p>
          <a:p>
            <a:pPr marL="857250" lvl="1"/>
            <a:r>
              <a:rPr lang="en-US" dirty="0" smtClean="0"/>
              <a:t>We know for a real </a:t>
            </a:r>
            <a:r>
              <a:rPr lang="en-US" i="1" dirty="0" smtClean="0">
                <a:latin typeface="Symbol" panose="05050102010706020507" pitchFamily="18" charset="2"/>
              </a:rPr>
              <a:t>q</a:t>
            </a:r>
            <a:r>
              <a:rPr lang="en-US" dirty="0" smtClean="0"/>
              <a:t>, </a:t>
            </a:r>
          </a:p>
          <a:p>
            <a:pPr marL="857250" lvl="1"/>
            <a:r>
              <a:rPr lang="en-US" dirty="0" smtClean="0"/>
              <a:t>Posit that                                          continues to be true if </a:t>
            </a:r>
            <a:r>
              <a:rPr lang="en-US" i="1" dirty="0" smtClean="0"/>
              <a:t>z</a:t>
            </a:r>
            <a:r>
              <a:rPr lang="en-US" dirty="0" smtClean="0"/>
              <a:t> is a complex number</a:t>
            </a:r>
          </a:p>
          <a:p>
            <a:pPr marL="857250" lvl="1"/>
            <a:r>
              <a:rPr lang="en-US" dirty="0" smtClean="0"/>
              <a:t>Thus,</a:t>
            </a:r>
          </a:p>
          <a:p>
            <a:pPr marL="857250" lvl="1"/>
            <a:endParaRPr lang="en-US" dirty="0"/>
          </a:p>
          <a:p>
            <a:pPr marL="857250" lvl="1"/>
            <a:endParaRPr lang="en-US" dirty="0" smtClean="0"/>
          </a:p>
          <a:p>
            <a:pPr marL="857250" lvl="1"/>
            <a:endParaRPr lang="en-US" dirty="0"/>
          </a:p>
          <a:p>
            <a:pPr marL="857250" lvl="1"/>
            <a:r>
              <a:rPr lang="en-US" dirty="0" smtClean="0"/>
              <a:t>Thus, </a:t>
            </a:r>
          </a:p>
          <a:p>
            <a:pPr marL="857250" lvl="1"/>
            <a:endParaRPr lang="en-US" dirty="0" smtClean="0"/>
          </a:p>
          <a:p>
            <a:pPr marL="857250" lvl="1"/>
            <a:r>
              <a:rPr lang="en-US" dirty="0" smtClean="0"/>
              <a:t>Similarly, </a:t>
            </a:r>
            <a:endParaRPr lang="en-US" dirty="0" smtClean="0"/>
          </a:p>
        </p:txBody>
      </p:sp>
      <p:sp>
        <p:nvSpPr>
          <p:cNvPr id="2" name="Title 1"/>
          <p:cNvSpPr>
            <a:spLocks noGrp="1"/>
          </p:cNvSpPr>
          <p:nvPr>
            <p:ph type="title"/>
          </p:nvPr>
        </p:nvSpPr>
        <p:spPr/>
        <p:txBody>
          <a:bodyPr/>
          <a:lstStyle/>
          <a:p>
            <a:r>
              <a:rPr lang="en-US" dirty="0" smtClean="0"/>
              <a:t>Trigonometric functions</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Exponential and trigonometric functions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31</a:t>
            </a:fld>
            <a:endParaRPr lang="en-CA"/>
          </a:p>
        </p:txBody>
      </p:sp>
      <p:graphicFrame>
        <p:nvGraphicFramePr>
          <p:cNvPr id="3" name="Object 2"/>
          <p:cNvGraphicFramePr>
            <a:graphicFrameLocks noChangeAspect="1"/>
          </p:cNvGraphicFramePr>
          <p:nvPr>
            <p:extLst>
              <p:ext uri="{D42A27DB-BD31-4B8C-83A1-F6EECF244321}">
                <p14:modId xmlns:p14="http://schemas.microsoft.com/office/powerpoint/2010/main" val="2959032285"/>
              </p:ext>
            </p:extLst>
          </p:nvPr>
        </p:nvGraphicFramePr>
        <p:xfrm>
          <a:off x="3896710" y="2033750"/>
          <a:ext cx="2349500" cy="379413"/>
        </p:xfrm>
        <a:graphic>
          <a:graphicData uri="http://schemas.openxmlformats.org/presentationml/2006/ole">
            <mc:AlternateContent xmlns:mc="http://schemas.openxmlformats.org/markup-compatibility/2006">
              <mc:Choice xmlns:v="urn:schemas-microsoft-com:vml" Requires="v">
                <p:oleObj spid="_x0000_s114717" name="Equation" r:id="rId6" imgW="2349360" imgH="380880" progId="Equation.DSMT4">
                  <p:embed/>
                </p:oleObj>
              </mc:Choice>
              <mc:Fallback>
                <p:oleObj name="Equation" r:id="rId6" imgW="2349360" imgH="380880" progId="Equation.DSMT4">
                  <p:embed/>
                  <p:pic>
                    <p:nvPicPr>
                      <p:cNvPr id="0" name=""/>
                      <p:cNvPicPr>
                        <a:picLocks noChangeAspect="1" noChangeArrowheads="1"/>
                      </p:cNvPicPr>
                      <p:nvPr/>
                    </p:nvPicPr>
                    <p:blipFill>
                      <a:blip r:embed="rId7"/>
                      <a:srcRect/>
                      <a:stretch>
                        <a:fillRect/>
                      </a:stretch>
                    </p:blipFill>
                    <p:spPr bwMode="auto">
                      <a:xfrm>
                        <a:off x="3896710" y="2033750"/>
                        <a:ext cx="23495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23464626"/>
              </p:ext>
            </p:extLst>
          </p:nvPr>
        </p:nvGraphicFramePr>
        <p:xfrm>
          <a:off x="2603720" y="2438400"/>
          <a:ext cx="2260600" cy="379413"/>
        </p:xfrm>
        <a:graphic>
          <a:graphicData uri="http://schemas.openxmlformats.org/presentationml/2006/ole">
            <mc:AlternateContent xmlns:mc="http://schemas.openxmlformats.org/markup-compatibility/2006">
              <mc:Choice xmlns:v="urn:schemas-microsoft-com:vml" Requires="v">
                <p:oleObj spid="_x0000_s114718" name="Equation" r:id="rId8" imgW="2260440" imgH="380880" progId="Equation.DSMT4">
                  <p:embed/>
                </p:oleObj>
              </mc:Choice>
              <mc:Fallback>
                <p:oleObj name="Equation" r:id="rId8" imgW="2260440" imgH="380880" progId="Equation.DSMT4">
                  <p:embed/>
                  <p:pic>
                    <p:nvPicPr>
                      <p:cNvPr id="0" name=""/>
                      <p:cNvPicPr>
                        <a:picLocks noChangeAspect="1" noChangeArrowheads="1"/>
                      </p:cNvPicPr>
                      <p:nvPr/>
                    </p:nvPicPr>
                    <p:blipFill>
                      <a:blip r:embed="rId9"/>
                      <a:srcRect/>
                      <a:stretch>
                        <a:fillRect/>
                      </a:stretch>
                    </p:blipFill>
                    <p:spPr bwMode="auto">
                      <a:xfrm>
                        <a:off x="2603720" y="2438400"/>
                        <a:ext cx="2260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31879359"/>
              </p:ext>
            </p:extLst>
          </p:nvPr>
        </p:nvGraphicFramePr>
        <p:xfrm>
          <a:off x="2133600" y="3125787"/>
          <a:ext cx="2260600" cy="379413"/>
        </p:xfrm>
        <a:graphic>
          <a:graphicData uri="http://schemas.openxmlformats.org/presentationml/2006/ole">
            <mc:AlternateContent xmlns:mc="http://schemas.openxmlformats.org/markup-compatibility/2006">
              <mc:Choice xmlns:v="urn:schemas-microsoft-com:vml" Requires="v">
                <p:oleObj spid="_x0000_s114719" name="Equation" r:id="rId10" imgW="2260440" imgH="380880" progId="Equation.DSMT4">
                  <p:embed/>
                </p:oleObj>
              </mc:Choice>
              <mc:Fallback>
                <p:oleObj name="Equation" r:id="rId10" imgW="2260440" imgH="380880" progId="Equation.DSMT4">
                  <p:embed/>
                  <p:pic>
                    <p:nvPicPr>
                      <p:cNvPr id="0" name=""/>
                      <p:cNvPicPr>
                        <a:picLocks noChangeAspect="1" noChangeArrowheads="1"/>
                      </p:cNvPicPr>
                      <p:nvPr/>
                    </p:nvPicPr>
                    <p:blipFill>
                      <a:blip r:embed="rId9"/>
                      <a:srcRect/>
                      <a:stretch>
                        <a:fillRect/>
                      </a:stretch>
                    </p:blipFill>
                    <p:spPr bwMode="auto">
                      <a:xfrm>
                        <a:off x="2133600" y="3125787"/>
                        <a:ext cx="2260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67709282"/>
              </p:ext>
            </p:extLst>
          </p:nvPr>
        </p:nvGraphicFramePr>
        <p:xfrm>
          <a:off x="2028500" y="3484180"/>
          <a:ext cx="2362200" cy="379412"/>
        </p:xfrm>
        <a:graphic>
          <a:graphicData uri="http://schemas.openxmlformats.org/presentationml/2006/ole">
            <mc:AlternateContent xmlns:mc="http://schemas.openxmlformats.org/markup-compatibility/2006">
              <mc:Choice xmlns:v="urn:schemas-microsoft-com:vml" Requires="v">
                <p:oleObj spid="_x0000_s114720" name="Equation" r:id="rId11" imgW="2361960" imgH="380880" progId="Equation.DSMT4">
                  <p:embed/>
                </p:oleObj>
              </mc:Choice>
              <mc:Fallback>
                <p:oleObj name="Equation" r:id="rId11" imgW="2361960" imgH="380880" progId="Equation.DSMT4">
                  <p:embed/>
                  <p:pic>
                    <p:nvPicPr>
                      <p:cNvPr id="0" name=""/>
                      <p:cNvPicPr>
                        <a:picLocks noChangeAspect="1" noChangeArrowheads="1"/>
                      </p:cNvPicPr>
                      <p:nvPr/>
                    </p:nvPicPr>
                    <p:blipFill>
                      <a:blip r:embed="rId12"/>
                      <a:srcRect/>
                      <a:stretch>
                        <a:fillRect/>
                      </a:stretch>
                    </p:blipFill>
                    <p:spPr bwMode="auto">
                      <a:xfrm>
                        <a:off x="2028500" y="3484180"/>
                        <a:ext cx="23622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66465805"/>
              </p:ext>
            </p:extLst>
          </p:nvPr>
        </p:nvGraphicFramePr>
        <p:xfrm>
          <a:off x="1524000" y="3917730"/>
          <a:ext cx="1968500" cy="379412"/>
        </p:xfrm>
        <a:graphic>
          <a:graphicData uri="http://schemas.openxmlformats.org/presentationml/2006/ole">
            <mc:AlternateContent xmlns:mc="http://schemas.openxmlformats.org/markup-compatibility/2006">
              <mc:Choice xmlns:v="urn:schemas-microsoft-com:vml" Requires="v">
                <p:oleObj spid="_x0000_s114721" name="Equation" r:id="rId13" imgW="1968480" imgH="380880" progId="Equation.DSMT4">
                  <p:embed/>
                </p:oleObj>
              </mc:Choice>
              <mc:Fallback>
                <p:oleObj name="Equation" r:id="rId13" imgW="1968480" imgH="380880" progId="Equation.DSMT4">
                  <p:embed/>
                  <p:pic>
                    <p:nvPicPr>
                      <p:cNvPr id="0" name=""/>
                      <p:cNvPicPr>
                        <a:picLocks noChangeAspect="1" noChangeArrowheads="1"/>
                      </p:cNvPicPr>
                      <p:nvPr/>
                    </p:nvPicPr>
                    <p:blipFill>
                      <a:blip r:embed="rId14"/>
                      <a:srcRect/>
                      <a:stretch>
                        <a:fillRect/>
                      </a:stretch>
                    </p:blipFill>
                    <p:spPr bwMode="auto">
                      <a:xfrm>
                        <a:off x="1524000" y="3917730"/>
                        <a:ext cx="19685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88506590"/>
              </p:ext>
            </p:extLst>
          </p:nvPr>
        </p:nvGraphicFramePr>
        <p:xfrm>
          <a:off x="2133600" y="4506310"/>
          <a:ext cx="1854200" cy="646113"/>
        </p:xfrm>
        <a:graphic>
          <a:graphicData uri="http://schemas.openxmlformats.org/presentationml/2006/ole">
            <mc:AlternateContent xmlns:mc="http://schemas.openxmlformats.org/markup-compatibility/2006">
              <mc:Choice xmlns:v="urn:schemas-microsoft-com:vml" Requires="v">
                <p:oleObj spid="_x0000_s114722" name="Equation" r:id="rId15" imgW="1854000" imgH="647640" progId="Equation.DSMT4">
                  <p:embed/>
                </p:oleObj>
              </mc:Choice>
              <mc:Fallback>
                <p:oleObj name="Equation" r:id="rId15" imgW="1854000" imgH="647640" progId="Equation.DSMT4">
                  <p:embed/>
                  <p:pic>
                    <p:nvPicPr>
                      <p:cNvPr id="0" name=""/>
                      <p:cNvPicPr>
                        <a:picLocks noChangeAspect="1" noChangeArrowheads="1"/>
                      </p:cNvPicPr>
                      <p:nvPr/>
                    </p:nvPicPr>
                    <p:blipFill>
                      <a:blip r:embed="rId16"/>
                      <a:srcRect/>
                      <a:stretch>
                        <a:fillRect/>
                      </a:stretch>
                    </p:blipFill>
                    <p:spPr bwMode="auto">
                      <a:xfrm>
                        <a:off x="2133600" y="4506310"/>
                        <a:ext cx="185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1752600" y="3886200"/>
            <a:ext cx="2895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510962605"/>
              </p:ext>
            </p:extLst>
          </p:nvPr>
        </p:nvGraphicFramePr>
        <p:xfrm>
          <a:off x="2540000" y="5259005"/>
          <a:ext cx="1816100" cy="696913"/>
        </p:xfrm>
        <a:graphic>
          <a:graphicData uri="http://schemas.openxmlformats.org/presentationml/2006/ole">
            <mc:AlternateContent xmlns:mc="http://schemas.openxmlformats.org/markup-compatibility/2006">
              <mc:Choice xmlns:v="urn:schemas-microsoft-com:vml" Requires="v">
                <p:oleObj spid="_x0000_s114723" name="Equation" r:id="rId17" imgW="1815840" imgH="698400" progId="Equation.DSMT4">
                  <p:embed/>
                </p:oleObj>
              </mc:Choice>
              <mc:Fallback>
                <p:oleObj name="Equation" r:id="rId17" imgW="1815840" imgH="698400" progId="Equation.DSMT4">
                  <p:embed/>
                  <p:pic>
                    <p:nvPicPr>
                      <p:cNvPr id="0" name=""/>
                      <p:cNvPicPr>
                        <a:picLocks noChangeAspect="1" noChangeArrowheads="1"/>
                      </p:cNvPicPr>
                      <p:nvPr/>
                    </p:nvPicPr>
                    <p:blipFill>
                      <a:blip r:embed="rId18"/>
                      <a:srcRect/>
                      <a:stretch>
                        <a:fillRect/>
                      </a:stretch>
                    </p:blipFill>
                    <p:spPr bwMode="auto">
                      <a:xfrm>
                        <a:off x="2540000" y="5259005"/>
                        <a:ext cx="18161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042500"/>
      </p:ext>
    </p:extLst>
  </p:cSld>
  <p:clrMapOvr>
    <a:masterClrMapping/>
  </p:clrMapOvr>
  <mc:AlternateContent xmlns:mc="http://schemas.openxmlformats.org/markup-compatibility/2006">
    <mc:Choice xmlns:p14="http://schemas.microsoft.com/office/powerpoint/2010/main" Requires="p14">
      <p:transition spd="slow" p14:dur="2000" advTm="75963"/>
    </mc:Choice>
    <mc:Fallback>
      <p:transition spd="slow" advTm="7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a:t>
            </a:r>
            <a:r>
              <a:rPr lang="en-US" dirty="0" smtClean="0"/>
              <a:t>we described </a:t>
            </a:r>
            <a:r>
              <a:rPr lang="en-US" dirty="0" smtClean="0"/>
              <a:t>how to calculate the exponential function when the argument is complex</a:t>
            </a:r>
            <a:endParaRPr lang="en-US" i="1" dirty="0"/>
          </a:p>
          <a:p>
            <a:pPr lvl="1"/>
            <a:r>
              <a:rPr lang="en-US" dirty="0" smtClean="0"/>
              <a:t>We deduce </a:t>
            </a:r>
            <a:r>
              <a:rPr lang="en-US" dirty="0"/>
              <a:t>Euler’s </a:t>
            </a:r>
            <a:r>
              <a:rPr lang="en-US" dirty="0" smtClean="0"/>
              <a:t>formula</a:t>
            </a:r>
          </a:p>
          <a:p>
            <a:pPr lvl="2"/>
            <a:r>
              <a:rPr lang="en-US" dirty="0" smtClean="0"/>
              <a:t>We saw that</a:t>
            </a:r>
            <a:endParaRPr lang="en-US" dirty="0"/>
          </a:p>
          <a:p>
            <a:pPr lvl="1"/>
            <a:r>
              <a:rPr lang="en-US" dirty="0" smtClean="0"/>
              <a:t>We determined formula for </a:t>
            </a:r>
            <a:r>
              <a:rPr lang="en-US" i="1" dirty="0" err="1" smtClean="0"/>
              <a:t>e</a:t>
            </a:r>
            <a:r>
              <a:rPr lang="en-US" i="1" baseline="30000" dirty="0" err="1" smtClean="0"/>
              <a:t>z</a:t>
            </a:r>
            <a:endParaRPr lang="en-US" i="1" dirty="0"/>
          </a:p>
          <a:p>
            <a:pPr lvl="1"/>
            <a:r>
              <a:rPr lang="en-US" dirty="0" smtClean="0"/>
              <a:t>We saw how to plot a complex-valued function of a real variable</a:t>
            </a:r>
          </a:p>
          <a:p>
            <a:pPr lvl="2"/>
            <a:r>
              <a:rPr lang="en-US" dirty="0" smtClean="0"/>
              <a:t>        produces a spiral in the complex plane</a:t>
            </a:r>
            <a:endParaRPr lang="en-US" dirty="0"/>
          </a:p>
          <a:p>
            <a:pPr lvl="1"/>
            <a:r>
              <a:rPr lang="en-US" dirty="0" smtClean="0"/>
              <a:t>We checked the formulas are likely correct</a:t>
            </a:r>
            <a:endParaRPr lang="en-US" dirty="0"/>
          </a:p>
          <a:p>
            <a:pPr lvl="1"/>
            <a:r>
              <a:rPr lang="en-US" dirty="0" smtClean="0"/>
              <a:t>Made </a:t>
            </a:r>
            <a:r>
              <a:rPr lang="en-US" dirty="0"/>
              <a:t>some </a:t>
            </a:r>
            <a:r>
              <a:rPr lang="en-US" dirty="0" smtClean="0"/>
              <a:t>observations, including Euler’s identity</a:t>
            </a:r>
            <a:endParaRPr lang="en-US"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631513896"/>
              </p:ext>
            </p:extLst>
          </p:nvPr>
        </p:nvGraphicFramePr>
        <p:xfrm>
          <a:off x="4419600" y="2362200"/>
          <a:ext cx="2584450" cy="419100"/>
        </p:xfrm>
        <a:graphic>
          <a:graphicData uri="http://schemas.openxmlformats.org/presentationml/2006/ole">
            <mc:AlternateContent xmlns:mc="http://schemas.openxmlformats.org/markup-compatibility/2006">
              <mc:Choice xmlns:v="urn:schemas-microsoft-com:vml" Requires="v">
                <p:oleObj spid="_x0000_s123914" name="Equation" r:id="rId5" imgW="2349360" imgH="380880" progId="Equation.DSMT4">
                  <p:embed/>
                </p:oleObj>
              </mc:Choice>
              <mc:Fallback>
                <p:oleObj name="Equation" r:id="rId5" imgW="2349360" imgH="380880" progId="Equation.DSMT4">
                  <p:embed/>
                  <p:pic>
                    <p:nvPicPr>
                      <p:cNvPr id="0" name="Object 15"/>
                      <p:cNvPicPr>
                        <a:picLocks noChangeAspect="1" noChangeArrowheads="1"/>
                      </p:cNvPicPr>
                      <p:nvPr/>
                    </p:nvPicPr>
                    <p:blipFill>
                      <a:blip r:embed="rId6"/>
                      <a:srcRect/>
                      <a:stretch>
                        <a:fillRect/>
                      </a:stretch>
                    </p:blipFill>
                    <p:spPr bwMode="auto">
                      <a:xfrm>
                        <a:off x="4419600" y="2362200"/>
                        <a:ext cx="258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20399257"/>
              </p:ext>
            </p:extLst>
          </p:nvPr>
        </p:nvGraphicFramePr>
        <p:xfrm>
          <a:off x="3058510" y="2732690"/>
          <a:ext cx="1522413" cy="404813"/>
        </p:xfrm>
        <a:graphic>
          <a:graphicData uri="http://schemas.openxmlformats.org/presentationml/2006/ole">
            <mc:AlternateContent xmlns:mc="http://schemas.openxmlformats.org/markup-compatibility/2006">
              <mc:Choice xmlns:v="urn:schemas-microsoft-com:vml" Requires="v">
                <p:oleObj spid="_x0000_s123915" name="Equation" r:id="rId7" imgW="1384200" imgH="368280" progId="Equation.DSMT4">
                  <p:embed/>
                </p:oleObj>
              </mc:Choice>
              <mc:Fallback>
                <p:oleObj name="Equation" r:id="rId7" imgW="1384200" imgH="368280" progId="Equation.DSMT4">
                  <p:embed/>
                  <p:pic>
                    <p:nvPicPr>
                      <p:cNvPr id="0" name=""/>
                      <p:cNvPicPr>
                        <a:picLocks noChangeAspect="1" noChangeArrowheads="1"/>
                      </p:cNvPicPr>
                      <p:nvPr/>
                    </p:nvPicPr>
                    <p:blipFill>
                      <a:blip r:embed="rId8"/>
                      <a:srcRect/>
                      <a:stretch>
                        <a:fillRect/>
                      </a:stretch>
                    </p:blipFill>
                    <p:spPr bwMode="auto">
                      <a:xfrm>
                        <a:off x="3058510" y="2732690"/>
                        <a:ext cx="15224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13245577"/>
              </p:ext>
            </p:extLst>
          </p:nvPr>
        </p:nvGraphicFramePr>
        <p:xfrm>
          <a:off x="1752600" y="3886200"/>
          <a:ext cx="349250" cy="320675"/>
        </p:xfrm>
        <a:graphic>
          <a:graphicData uri="http://schemas.openxmlformats.org/presentationml/2006/ole">
            <mc:AlternateContent xmlns:mc="http://schemas.openxmlformats.org/markup-compatibility/2006">
              <mc:Choice xmlns:v="urn:schemas-microsoft-com:vml" Requires="v">
                <p:oleObj spid="_x0000_s123916" name="Equation" r:id="rId9" imgW="317160" imgH="291960" progId="Equation.DSMT4">
                  <p:embed/>
                </p:oleObj>
              </mc:Choice>
              <mc:Fallback>
                <p:oleObj name="Equation" r:id="rId9" imgW="317160" imgH="291960" progId="Equation.DSMT4">
                  <p:embed/>
                  <p:pic>
                    <p:nvPicPr>
                      <p:cNvPr id="0" name=""/>
                      <p:cNvPicPr>
                        <a:picLocks noChangeAspect="1" noChangeArrowheads="1"/>
                      </p:cNvPicPr>
                      <p:nvPr/>
                    </p:nvPicPr>
                    <p:blipFill>
                      <a:blip r:embed="rId10"/>
                      <a:srcRect/>
                      <a:stretch>
                        <a:fillRect/>
                      </a:stretch>
                    </p:blipFill>
                    <p:spPr bwMode="auto">
                      <a:xfrm>
                        <a:off x="1752600" y="3886200"/>
                        <a:ext cx="3492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50327"/>
    </mc:Choice>
    <mc:Fallback>
      <p:transition spd="slow" advTm="5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https://en.wikipedia.org/wiki/Euler%27s_formula</a:t>
            </a:r>
            <a:endParaRPr lang="en-CA" sz="1800" dirty="0" smtClean="0"/>
          </a:p>
          <a:p>
            <a:pPr marL="0" indent="0">
              <a:buNone/>
            </a:pPr>
            <a:r>
              <a:rPr lang="en-US" sz="1800" dirty="0" smtClean="0"/>
              <a:t>[</a:t>
            </a:r>
            <a:r>
              <a:rPr lang="en-US" sz="1800" dirty="0"/>
              <a:t>2</a:t>
            </a:r>
            <a:r>
              <a:rPr lang="en-US" sz="1800" dirty="0" smtClean="0"/>
              <a:t>]	</a:t>
            </a:r>
            <a:r>
              <a:rPr lang="en-US" sz="1800" dirty="0"/>
              <a:t>https://</a:t>
            </a:r>
            <a:r>
              <a:rPr lang="en-US" sz="1800" dirty="0" smtClean="0"/>
              <a:t>en.wikipedia.org/wiki/Euler%27s_identity</a:t>
            </a:r>
            <a:endParaRPr lang="en-CA" sz="1800"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Discussions with and courses from Prof. John A.R. Holbrook.</a:t>
            </a:r>
            <a:endParaRPr lang="en-CA" sz="1800"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Exponential and trigonometric functions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Taylor series</a:t>
            </a:r>
            <a:endParaRPr lang="en-CA" dirty="0"/>
          </a:p>
        </p:txBody>
      </p:sp>
      <p:sp>
        <p:nvSpPr>
          <p:cNvPr id="3" name="Content Placeholder 2"/>
          <p:cNvSpPr>
            <a:spLocks noGrp="1"/>
          </p:cNvSpPr>
          <p:nvPr>
            <p:ph idx="1"/>
          </p:nvPr>
        </p:nvSpPr>
        <p:spPr/>
        <p:txBody>
          <a:bodyPr/>
          <a:lstStyle/>
          <a:p>
            <a:r>
              <a:rPr lang="en-US" dirty="0" smtClean="0"/>
              <a:t>In calculus, you either have seen or will see that the exponential and trigonometric functions can be written as </a:t>
            </a:r>
            <a:r>
              <a:rPr lang="en-US" i="1" dirty="0" smtClean="0"/>
              <a:t>Taylor series</a:t>
            </a:r>
            <a:r>
              <a:rPr lang="en-US" dirty="0" smtClean="0"/>
              <a:t>:</a:t>
            </a:r>
          </a:p>
          <a:p>
            <a:endParaRPr lang="en-US" dirty="0" smtClean="0">
              <a:latin typeface="Times New Roman" panose="02020603050405020304" pitchFamily="18" charset="0"/>
            </a:endParaRPr>
          </a:p>
          <a:p>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027935007"/>
              </p:ext>
            </p:extLst>
          </p:nvPr>
        </p:nvGraphicFramePr>
        <p:xfrm>
          <a:off x="1930400" y="2438400"/>
          <a:ext cx="4875213" cy="712788"/>
        </p:xfrm>
        <a:graphic>
          <a:graphicData uri="http://schemas.openxmlformats.org/presentationml/2006/ole">
            <mc:AlternateContent xmlns:mc="http://schemas.openxmlformats.org/markup-compatibility/2006">
              <mc:Choice xmlns:v="urn:schemas-microsoft-com:vml" Requires="v">
                <p:oleObj spid="_x0000_s115770" name="Equation" r:id="rId6" imgW="4431960" imgH="647640" progId="Equation.DSMT4">
                  <p:embed/>
                </p:oleObj>
              </mc:Choice>
              <mc:Fallback>
                <p:oleObj name="Equation" r:id="rId6" imgW="4431960" imgH="647640" progId="Equation.DSMT4">
                  <p:embed/>
                  <p:pic>
                    <p:nvPicPr>
                      <p:cNvPr id="0" name=""/>
                      <p:cNvPicPr>
                        <a:picLocks noChangeAspect="1" noChangeArrowheads="1"/>
                      </p:cNvPicPr>
                      <p:nvPr/>
                    </p:nvPicPr>
                    <p:blipFill>
                      <a:blip r:embed="rId7"/>
                      <a:srcRect/>
                      <a:stretch>
                        <a:fillRect/>
                      </a:stretch>
                    </p:blipFill>
                    <p:spPr bwMode="auto">
                      <a:xfrm>
                        <a:off x="1930400" y="2438400"/>
                        <a:ext cx="487521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31156700"/>
              </p:ext>
            </p:extLst>
          </p:nvPr>
        </p:nvGraphicFramePr>
        <p:xfrm>
          <a:off x="1447800" y="3325812"/>
          <a:ext cx="3327400" cy="712788"/>
        </p:xfrm>
        <a:graphic>
          <a:graphicData uri="http://schemas.openxmlformats.org/presentationml/2006/ole">
            <mc:AlternateContent xmlns:mc="http://schemas.openxmlformats.org/markup-compatibility/2006">
              <mc:Choice xmlns:v="urn:schemas-microsoft-com:vml" Requires="v">
                <p:oleObj spid="_x0000_s115771" name="Equation" r:id="rId8" imgW="3022560" imgH="647640" progId="Equation.DSMT4">
                  <p:embed/>
                </p:oleObj>
              </mc:Choice>
              <mc:Fallback>
                <p:oleObj name="Equation" r:id="rId8" imgW="3022560" imgH="647640" progId="Equation.DSMT4">
                  <p:embed/>
                  <p:pic>
                    <p:nvPicPr>
                      <p:cNvPr id="0" name=""/>
                      <p:cNvPicPr>
                        <a:picLocks noChangeAspect="1" noChangeArrowheads="1"/>
                      </p:cNvPicPr>
                      <p:nvPr/>
                    </p:nvPicPr>
                    <p:blipFill>
                      <a:blip r:embed="rId9"/>
                      <a:srcRect/>
                      <a:stretch>
                        <a:fillRect/>
                      </a:stretch>
                    </p:blipFill>
                    <p:spPr bwMode="auto">
                      <a:xfrm>
                        <a:off x="1447800" y="3325812"/>
                        <a:ext cx="3327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68842636"/>
              </p:ext>
            </p:extLst>
          </p:nvPr>
        </p:nvGraphicFramePr>
        <p:xfrm>
          <a:off x="1483665" y="4240212"/>
          <a:ext cx="3327400" cy="712788"/>
        </p:xfrm>
        <a:graphic>
          <a:graphicData uri="http://schemas.openxmlformats.org/presentationml/2006/ole">
            <mc:AlternateContent xmlns:mc="http://schemas.openxmlformats.org/markup-compatibility/2006">
              <mc:Choice xmlns:v="urn:schemas-microsoft-com:vml" Requires="v">
                <p:oleObj spid="_x0000_s115772" name="Equation" r:id="rId10" imgW="3022560" imgH="647640" progId="Equation.DSMT4">
                  <p:embed/>
                </p:oleObj>
              </mc:Choice>
              <mc:Fallback>
                <p:oleObj name="Equation" r:id="rId10" imgW="3022560" imgH="647640" progId="Equation.DSMT4">
                  <p:embed/>
                  <p:pic>
                    <p:nvPicPr>
                      <p:cNvPr id="0" name=""/>
                      <p:cNvPicPr>
                        <a:picLocks noChangeAspect="1" noChangeArrowheads="1"/>
                      </p:cNvPicPr>
                      <p:nvPr/>
                    </p:nvPicPr>
                    <p:blipFill>
                      <a:blip r:embed="rId11"/>
                      <a:srcRect/>
                      <a:stretch>
                        <a:fillRect/>
                      </a:stretch>
                    </p:blipFill>
                    <p:spPr bwMode="auto">
                      <a:xfrm>
                        <a:off x="1483665" y="4240212"/>
                        <a:ext cx="3327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80539941"/>
              </p:ext>
            </p:extLst>
          </p:nvPr>
        </p:nvGraphicFramePr>
        <p:xfrm>
          <a:off x="7092950" y="2429788"/>
          <a:ext cx="908050" cy="768350"/>
        </p:xfrm>
        <a:graphic>
          <a:graphicData uri="http://schemas.openxmlformats.org/presentationml/2006/ole">
            <mc:AlternateContent xmlns:mc="http://schemas.openxmlformats.org/markup-compatibility/2006">
              <mc:Choice xmlns:v="urn:schemas-microsoft-com:vml" Requires="v">
                <p:oleObj spid="_x0000_s115773" name="Equation" r:id="rId12" imgW="825480" imgH="698400" progId="Equation.DSMT4">
                  <p:embed/>
                </p:oleObj>
              </mc:Choice>
              <mc:Fallback>
                <p:oleObj name="Equation" r:id="rId12" imgW="825480" imgH="698400" progId="Equation.DSMT4">
                  <p:embed/>
                  <p:pic>
                    <p:nvPicPr>
                      <p:cNvPr id="0" name=""/>
                      <p:cNvPicPr>
                        <a:picLocks noChangeAspect="1" noChangeArrowheads="1"/>
                      </p:cNvPicPr>
                      <p:nvPr/>
                    </p:nvPicPr>
                    <p:blipFill>
                      <a:blip r:embed="rId13"/>
                      <a:srcRect/>
                      <a:stretch>
                        <a:fillRect/>
                      </a:stretch>
                    </p:blipFill>
                    <p:spPr bwMode="auto">
                      <a:xfrm>
                        <a:off x="7092950" y="2429788"/>
                        <a:ext cx="9080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73452429"/>
              </p:ext>
            </p:extLst>
          </p:nvPr>
        </p:nvGraphicFramePr>
        <p:xfrm>
          <a:off x="5089525" y="3305175"/>
          <a:ext cx="1844675" cy="809625"/>
        </p:xfrm>
        <a:graphic>
          <a:graphicData uri="http://schemas.openxmlformats.org/presentationml/2006/ole">
            <mc:AlternateContent xmlns:mc="http://schemas.openxmlformats.org/markup-compatibility/2006">
              <mc:Choice xmlns:v="urn:schemas-microsoft-com:vml" Requires="v">
                <p:oleObj spid="_x0000_s115774" name="Equation" r:id="rId14" imgW="1676160" imgH="736560" progId="Equation.DSMT4">
                  <p:embed/>
                </p:oleObj>
              </mc:Choice>
              <mc:Fallback>
                <p:oleObj name="Equation" r:id="rId14" imgW="1676160" imgH="736560" progId="Equation.DSMT4">
                  <p:embed/>
                  <p:pic>
                    <p:nvPicPr>
                      <p:cNvPr id="0" name=""/>
                      <p:cNvPicPr>
                        <a:picLocks noChangeAspect="1" noChangeArrowheads="1"/>
                      </p:cNvPicPr>
                      <p:nvPr/>
                    </p:nvPicPr>
                    <p:blipFill>
                      <a:blip r:embed="rId15"/>
                      <a:srcRect/>
                      <a:stretch>
                        <a:fillRect/>
                      </a:stretch>
                    </p:blipFill>
                    <p:spPr bwMode="auto">
                      <a:xfrm>
                        <a:off x="5089525" y="3305175"/>
                        <a:ext cx="1844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46481080"/>
              </p:ext>
            </p:extLst>
          </p:nvPr>
        </p:nvGraphicFramePr>
        <p:xfrm>
          <a:off x="5121275" y="4228719"/>
          <a:ext cx="2193925" cy="809625"/>
        </p:xfrm>
        <a:graphic>
          <a:graphicData uri="http://schemas.openxmlformats.org/presentationml/2006/ole">
            <mc:AlternateContent xmlns:mc="http://schemas.openxmlformats.org/markup-compatibility/2006">
              <mc:Choice xmlns:v="urn:schemas-microsoft-com:vml" Requires="v">
                <p:oleObj spid="_x0000_s115775" name="Equation" r:id="rId16" imgW="1993680" imgH="736560" progId="Equation.DSMT4">
                  <p:embed/>
                </p:oleObj>
              </mc:Choice>
              <mc:Fallback>
                <p:oleObj name="Equation" r:id="rId16" imgW="1993680" imgH="736560" progId="Equation.DSMT4">
                  <p:embed/>
                  <p:pic>
                    <p:nvPicPr>
                      <p:cNvPr id="0" name=""/>
                      <p:cNvPicPr>
                        <a:picLocks noChangeAspect="1" noChangeArrowheads="1"/>
                      </p:cNvPicPr>
                      <p:nvPr/>
                    </p:nvPicPr>
                    <p:blipFill>
                      <a:blip r:embed="rId17"/>
                      <a:srcRect/>
                      <a:stretch>
                        <a:fillRect/>
                      </a:stretch>
                    </p:blipFill>
                    <p:spPr bwMode="auto">
                      <a:xfrm>
                        <a:off x="5121275" y="4228719"/>
                        <a:ext cx="2193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40042794"/>
      </p:ext>
    </p:extLst>
  </p:cSld>
  <p:clrMapOvr>
    <a:masterClrMapping/>
  </p:clrMapOvr>
  <mc:AlternateContent xmlns:mc="http://schemas.openxmlformats.org/markup-compatibility/2006">
    <mc:Choice xmlns:p14="http://schemas.microsoft.com/office/powerpoint/2010/main" Requires="p14">
      <p:transition spd="slow" p14:dur="2000" advTm="76768"/>
    </mc:Choice>
    <mc:Fallback>
      <p:transition spd="slow" advTm="7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Taylor series</a:t>
            </a:r>
            <a:endParaRPr lang="en-CA" dirty="0"/>
          </a:p>
        </p:txBody>
      </p:sp>
      <p:sp>
        <p:nvSpPr>
          <p:cNvPr id="3" name="Content Placeholder 2"/>
          <p:cNvSpPr>
            <a:spLocks noGrp="1"/>
          </p:cNvSpPr>
          <p:nvPr>
            <p:ph idx="1"/>
          </p:nvPr>
        </p:nvSpPr>
        <p:spPr/>
        <p:txBody>
          <a:bodyPr/>
          <a:lstStyle/>
          <a:p>
            <a:r>
              <a:rPr lang="en-US" dirty="0" smtClean="0"/>
              <a:t>Substitute</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smtClean="0"/>
              <a:t>with</a:t>
            </a:r>
            <a:r>
              <a:rPr lang="en-US" dirty="0" smtClean="0">
                <a:latin typeface="Times New Roman" panose="02020603050405020304" pitchFamily="18" charset="0"/>
              </a:rPr>
              <a:t> </a:t>
            </a:r>
            <a:r>
              <a:rPr lang="en-US" i="1" dirty="0" err="1" smtClean="0">
                <a:latin typeface="Times New Roman" panose="02020603050405020304" pitchFamily="18" charset="0"/>
              </a:rPr>
              <a:t>j</a:t>
            </a:r>
            <a:r>
              <a:rPr lang="en-US" i="1" dirty="0" err="1" smtClean="0">
                <a:latin typeface="Symbol" panose="05050102010706020507" pitchFamily="18" charset="2"/>
              </a:rPr>
              <a:t>q</a:t>
            </a:r>
            <a:r>
              <a:rPr lang="en-US" dirty="0" smtClean="0">
                <a:latin typeface="Times New Roman" panose="02020603050405020304" pitchFamily="18" charset="0"/>
              </a:rPr>
              <a:t> :</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r>
              <a:rPr lang="en-US" dirty="0" smtClean="0"/>
              <a:t>Recall that, however,</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r>
              <a:rPr lang="en-US" dirty="0" smtClean="0"/>
              <a:t>,</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j</a:t>
            </a:r>
            <a:r>
              <a:rPr lang="en-US" dirty="0" smtClean="0"/>
              <a:t>,</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4</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a:t>
            </a:r>
            <a:r>
              <a:rPr lang="en-US" dirty="0" smtClean="0"/>
              <a:t>,</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5</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j</a:t>
            </a:r>
            <a:r>
              <a:rPr lang="en-US" dirty="0" smtClean="0"/>
              <a:t>, and so on </a:t>
            </a:r>
            <a:endParaRPr lang="en-US" i="1" dirty="0">
              <a:latin typeface="Symbol" panose="05050102010706020507" pitchFamily="18" charset="2"/>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r>
              <a:rPr lang="en-US" dirty="0" smtClean="0">
                <a:latin typeface="Times New Roman" panose="02020603050405020304" pitchFamily="18" charset="0"/>
              </a:rPr>
              <a:t>Break this into real and imaginary components:</a:t>
            </a:r>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582683467"/>
              </p:ext>
            </p:extLst>
          </p:nvPr>
        </p:nvGraphicFramePr>
        <p:xfrm>
          <a:off x="1062037" y="1981200"/>
          <a:ext cx="7319963" cy="782638"/>
        </p:xfrm>
        <a:graphic>
          <a:graphicData uri="http://schemas.openxmlformats.org/presentationml/2006/ole">
            <mc:AlternateContent xmlns:mc="http://schemas.openxmlformats.org/markup-compatibility/2006">
              <mc:Choice xmlns:v="urn:schemas-microsoft-com:vml" Requires="v">
                <p:oleObj spid="_x0000_s116783" name="Equation" r:id="rId6" imgW="6654600" imgH="711000" progId="Equation.DSMT4">
                  <p:embed/>
                </p:oleObj>
              </mc:Choice>
              <mc:Fallback>
                <p:oleObj name="Equation" r:id="rId6" imgW="6654600" imgH="711000" progId="Equation.DSMT4">
                  <p:embed/>
                  <p:pic>
                    <p:nvPicPr>
                      <p:cNvPr id="0" name=""/>
                      <p:cNvPicPr>
                        <a:picLocks noChangeAspect="1" noChangeArrowheads="1"/>
                      </p:cNvPicPr>
                      <p:nvPr/>
                    </p:nvPicPr>
                    <p:blipFill>
                      <a:blip r:embed="rId7"/>
                      <a:srcRect/>
                      <a:stretch>
                        <a:fillRect/>
                      </a:stretch>
                    </p:blipFill>
                    <p:spPr bwMode="auto">
                      <a:xfrm>
                        <a:off x="1062037" y="1981200"/>
                        <a:ext cx="731996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1847557"/>
              </p:ext>
            </p:extLst>
          </p:nvPr>
        </p:nvGraphicFramePr>
        <p:xfrm>
          <a:off x="1447800" y="2743200"/>
          <a:ext cx="6551612" cy="712788"/>
        </p:xfrm>
        <a:graphic>
          <a:graphicData uri="http://schemas.openxmlformats.org/presentationml/2006/ole">
            <mc:AlternateContent xmlns:mc="http://schemas.openxmlformats.org/markup-compatibility/2006">
              <mc:Choice xmlns:v="urn:schemas-microsoft-com:vml" Requires="v">
                <p:oleObj spid="_x0000_s116784" name="Equation" r:id="rId8" imgW="5956200" imgH="647640" progId="Equation.DSMT4">
                  <p:embed/>
                </p:oleObj>
              </mc:Choice>
              <mc:Fallback>
                <p:oleObj name="Equation" r:id="rId8" imgW="5956200" imgH="647640" progId="Equation.DSMT4">
                  <p:embed/>
                  <p:pic>
                    <p:nvPicPr>
                      <p:cNvPr id="0" name=""/>
                      <p:cNvPicPr>
                        <a:picLocks noChangeAspect="1" noChangeArrowheads="1"/>
                      </p:cNvPicPr>
                      <p:nvPr/>
                    </p:nvPicPr>
                    <p:blipFill>
                      <a:blip r:embed="rId9"/>
                      <a:srcRect/>
                      <a:stretch>
                        <a:fillRect/>
                      </a:stretch>
                    </p:blipFill>
                    <p:spPr bwMode="auto">
                      <a:xfrm>
                        <a:off x="1447800" y="2743200"/>
                        <a:ext cx="65516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96389532"/>
              </p:ext>
            </p:extLst>
          </p:nvPr>
        </p:nvGraphicFramePr>
        <p:xfrm>
          <a:off x="1056041" y="4038600"/>
          <a:ext cx="5699125" cy="712788"/>
        </p:xfrm>
        <a:graphic>
          <a:graphicData uri="http://schemas.openxmlformats.org/presentationml/2006/ole">
            <mc:AlternateContent xmlns:mc="http://schemas.openxmlformats.org/markup-compatibility/2006">
              <mc:Choice xmlns:v="urn:schemas-microsoft-com:vml" Requires="v">
                <p:oleObj spid="_x0000_s116785" name="Equation" r:id="rId10" imgW="5181480" imgH="647640" progId="Equation.DSMT4">
                  <p:embed/>
                </p:oleObj>
              </mc:Choice>
              <mc:Fallback>
                <p:oleObj name="Equation" r:id="rId10" imgW="5181480" imgH="647640" progId="Equation.DSMT4">
                  <p:embed/>
                  <p:pic>
                    <p:nvPicPr>
                      <p:cNvPr id="0" name=""/>
                      <p:cNvPicPr>
                        <a:picLocks noChangeAspect="1" noChangeArrowheads="1"/>
                      </p:cNvPicPr>
                      <p:nvPr/>
                    </p:nvPicPr>
                    <p:blipFill>
                      <a:blip r:embed="rId11"/>
                      <a:srcRect/>
                      <a:stretch>
                        <a:fillRect/>
                      </a:stretch>
                    </p:blipFill>
                    <p:spPr bwMode="auto">
                      <a:xfrm>
                        <a:off x="1056041" y="4038600"/>
                        <a:ext cx="569912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78743764"/>
              </p:ext>
            </p:extLst>
          </p:nvPr>
        </p:nvGraphicFramePr>
        <p:xfrm>
          <a:off x="1057275" y="5245100"/>
          <a:ext cx="6257925" cy="838200"/>
        </p:xfrm>
        <a:graphic>
          <a:graphicData uri="http://schemas.openxmlformats.org/presentationml/2006/ole">
            <mc:AlternateContent xmlns:mc="http://schemas.openxmlformats.org/markup-compatibility/2006">
              <mc:Choice xmlns:v="urn:schemas-microsoft-com:vml" Requires="v">
                <p:oleObj spid="_x0000_s116786" name="Equation" r:id="rId12" imgW="5689440" imgH="761760" progId="Equation.DSMT4">
                  <p:embed/>
                </p:oleObj>
              </mc:Choice>
              <mc:Fallback>
                <p:oleObj name="Equation" r:id="rId12" imgW="5689440" imgH="761760" progId="Equation.DSMT4">
                  <p:embed/>
                  <p:pic>
                    <p:nvPicPr>
                      <p:cNvPr id="0" name=""/>
                      <p:cNvPicPr>
                        <a:picLocks noChangeAspect="1" noChangeArrowheads="1"/>
                      </p:cNvPicPr>
                      <p:nvPr/>
                    </p:nvPicPr>
                    <p:blipFill>
                      <a:blip r:embed="rId13"/>
                      <a:srcRect/>
                      <a:stretch>
                        <a:fillRect/>
                      </a:stretch>
                    </p:blipFill>
                    <p:spPr bwMode="auto">
                      <a:xfrm>
                        <a:off x="1057275" y="5245100"/>
                        <a:ext cx="6257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Arrow Connector 8"/>
          <p:cNvCxnSpPr/>
          <p:nvPr/>
        </p:nvCxnSpPr>
        <p:spPr>
          <a:xfrm>
            <a:off x="1752600" y="4648200"/>
            <a:ext cx="152400" cy="762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438400" y="4800600"/>
            <a:ext cx="152400" cy="4572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025068" y="4648200"/>
            <a:ext cx="784932" cy="618478"/>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611736" y="4648200"/>
            <a:ext cx="1569864" cy="6858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62200" y="4495800"/>
            <a:ext cx="2209800" cy="1066800"/>
          </a:xfrm>
          <a:prstGeom prst="straightConnector1">
            <a:avLst/>
          </a:prstGeom>
          <a:ln w="190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657600" y="4648200"/>
            <a:ext cx="1371600" cy="762000"/>
          </a:xfrm>
          <a:prstGeom prst="straightConnector1">
            <a:avLst/>
          </a:prstGeom>
          <a:ln w="190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53000" y="4648200"/>
            <a:ext cx="609600" cy="685800"/>
          </a:xfrm>
          <a:prstGeom prst="straightConnector1">
            <a:avLst/>
          </a:prstGeom>
          <a:ln w="190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096000" y="4800600"/>
            <a:ext cx="152400" cy="466078"/>
          </a:xfrm>
          <a:prstGeom prst="straightConnector1">
            <a:avLst/>
          </a:prstGeom>
          <a:ln w="190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Audio 3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08552361"/>
      </p:ext>
    </p:extLst>
  </p:cSld>
  <p:clrMapOvr>
    <a:masterClrMapping/>
  </p:clrMapOvr>
  <mc:AlternateContent xmlns:mc="http://schemas.openxmlformats.org/markup-compatibility/2006">
    <mc:Choice xmlns:p14="http://schemas.microsoft.com/office/powerpoint/2010/main" Requires="p14">
      <p:transition spd="slow" p14:dur="2000" advTm="83612"/>
    </mc:Choice>
    <mc:Fallback>
      <p:transition spd="slow" advTm="8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Euler’s formula</a:t>
            </a:r>
            <a:endParaRPr lang="en-CA" dirty="0"/>
          </a:p>
        </p:txBody>
      </p:sp>
      <p:sp>
        <p:nvSpPr>
          <p:cNvPr id="3" name="Content Placeholder 2"/>
          <p:cNvSpPr>
            <a:spLocks noGrp="1"/>
          </p:cNvSpPr>
          <p:nvPr>
            <p:ph idx="1"/>
          </p:nvPr>
        </p:nvSpPr>
        <p:spPr/>
        <p:txBody>
          <a:bodyPr/>
          <a:lstStyle/>
          <a:p>
            <a:r>
              <a:rPr lang="en-US" dirty="0" smtClean="0"/>
              <a:t>Let’s look at:</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p>
          <a:p>
            <a:r>
              <a:rPr lang="en-US" dirty="0" smtClean="0"/>
              <a:t>Is it not fair to say                                          ?</a:t>
            </a:r>
          </a:p>
          <a:p>
            <a:pPr lvl="1"/>
            <a:r>
              <a:rPr lang="en-US" dirty="0" smtClean="0"/>
              <a:t>Thus, can we not write</a:t>
            </a:r>
            <a:endParaRPr lang="en-US"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3386592359"/>
              </p:ext>
            </p:extLst>
          </p:nvPr>
        </p:nvGraphicFramePr>
        <p:xfrm>
          <a:off x="1209675" y="2133600"/>
          <a:ext cx="6257925" cy="838200"/>
        </p:xfrm>
        <a:graphic>
          <a:graphicData uri="http://schemas.openxmlformats.org/presentationml/2006/ole">
            <mc:AlternateContent xmlns:mc="http://schemas.openxmlformats.org/markup-compatibility/2006">
              <mc:Choice xmlns:v="urn:schemas-microsoft-com:vml" Requires="v">
                <p:oleObj spid="_x0000_s117812" name="Equation" r:id="rId6" imgW="5689440" imgH="761760" progId="Equation.DSMT4">
                  <p:embed/>
                </p:oleObj>
              </mc:Choice>
              <mc:Fallback>
                <p:oleObj name="Equation" r:id="rId6" imgW="5689440" imgH="761760" progId="Equation.DSMT4">
                  <p:embed/>
                  <p:pic>
                    <p:nvPicPr>
                      <p:cNvPr id="0" name=""/>
                      <p:cNvPicPr>
                        <a:picLocks noChangeAspect="1" noChangeArrowheads="1"/>
                      </p:cNvPicPr>
                      <p:nvPr/>
                    </p:nvPicPr>
                    <p:blipFill>
                      <a:blip r:embed="rId7"/>
                      <a:srcRect/>
                      <a:stretch>
                        <a:fillRect/>
                      </a:stretch>
                    </p:blipFill>
                    <p:spPr bwMode="auto">
                      <a:xfrm>
                        <a:off x="1209675" y="2133600"/>
                        <a:ext cx="6257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20552846"/>
              </p:ext>
            </p:extLst>
          </p:nvPr>
        </p:nvGraphicFramePr>
        <p:xfrm>
          <a:off x="923278" y="3048000"/>
          <a:ext cx="3327400" cy="712787"/>
        </p:xfrm>
        <a:graphic>
          <a:graphicData uri="http://schemas.openxmlformats.org/presentationml/2006/ole">
            <mc:AlternateContent xmlns:mc="http://schemas.openxmlformats.org/markup-compatibility/2006">
              <mc:Choice xmlns:v="urn:schemas-microsoft-com:vml" Requires="v">
                <p:oleObj spid="_x0000_s117813" name="Equation" r:id="rId8" imgW="3022560" imgH="647640" progId="Equation.DSMT4">
                  <p:embed/>
                </p:oleObj>
              </mc:Choice>
              <mc:Fallback>
                <p:oleObj name="Equation" r:id="rId8" imgW="3022560" imgH="64764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278" y="3048000"/>
                        <a:ext cx="33274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78928171"/>
              </p:ext>
            </p:extLst>
          </p:nvPr>
        </p:nvGraphicFramePr>
        <p:xfrm>
          <a:off x="4859044" y="3048000"/>
          <a:ext cx="3327400" cy="712787"/>
        </p:xfrm>
        <a:graphic>
          <a:graphicData uri="http://schemas.openxmlformats.org/presentationml/2006/ole">
            <mc:AlternateContent xmlns:mc="http://schemas.openxmlformats.org/markup-compatibility/2006">
              <mc:Choice xmlns:v="urn:schemas-microsoft-com:vml" Requires="v">
                <p:oleObj spid="_x0000_s117814" name="Equation" r:id="rId10" imgW="3022560" imgH="647640" progId="Equation.DSMT4">
                  <p:embed/>
                </p:oleObj>
              </mc:Choice>
              <mc:Fallback>
                <p:oleObj name="Equation" r:id="rId10" imgW="3022560" imgH="647640" progId="Equation.DSMT4">
                  <p:embed/>
                  <p:pic>
                    <p:nvPicPr>
                      <p:cNvPr id="0" name="Object 9"/>
                      <p:cNvPicPr>
                        <a:picLocks noChangeAspect="1" noChangeArrowheads="1"/>
                      </p:cNvPicPr>
                      <p:nvPr/>
                    </p:nvPicPr>
                    <p:blipFill>
                      <a:blip r:embed="rId11"/>
                      <a:srcRect/>
                      <a:stretch>
                        <a:fillRect/>
                      </a:stretch>
                    </p:blipFill>
                    <p:spPr bwMode="auto">
                      <a:xfrm>
                        <a:off x="4859044" y="3048000"/>
                        <a:ext cx="33274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189072116"/>
              </p:ext>
            </p:extLst>
          </p:nvPr>
        </p:nvGraphicFramePr>
        <p:xfrm>
          <a:off x="3048000" y="4038600"/>
          <a:ext cx="2584450" cy="419100"/>
        </p:xfrm>
        <a:graphic>
          <a:graphicData uri="http://schemas.openxmlformats.org/presentationml/2006/ole">
            <mc:AlternateContent xmlns:mc="http://schemas.openxmlformats.org/markup-compatibility/2006">
              <mc:Choice xmlns:v="urn:schemas-microsoft-com:vml" Requires="v">
                <p:oleObj spid="_x0000_s117815" name="Equation" r:id="rId12" imgW="2349360" imgH="380880" progId="Equation.DSMT4">
                  <p:embed/>
                </p:oleObj>
              </mc:Choice>
              <mc:Fallback>
                <p:oleObj name="Equation" r:id="rId12" imgW="2349360" imgH="380880" progId="Equation.DSMT4">
                  <p:embed/>
                  <p:pic>
                    <p:nvPicPr>
                      <p:cNvPr id="0" name=""/>
                      <p:cNvPicPr>
                        <a:picLocks noChangeAspect="1" noChangeArrowheads="1"/>
                      </p:cNvPicPr>
                      <p:nvPr/>
                    </p:nvPicPr>
                    <p:blipFill>
                      <a:blip r:embed="rId13"/>
                      <a:srcRect/>
                      <a:stretch>
                        <a:fillRect/>
                      </a:stretch>
                    </p:blipFill>
                    <p:spPr bwMode="auto">
                      <a:xfrm>
                        <a:off x="3048000" y="4038600"/>
                        <a:ext cx="258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11469652"/>
              </p:ext>
            </p:extLst>
          </p:nvPr>
        </p:nvGraphicFramePr>
        <p:xfrm>
          <a:off x="2209800" y="4876800"/>
          <a:ext cx="4246562" cy="419100"/>
        </p:xfrm>
        <a:graphic>
          <a:graphicData uri="http://schemas.openxmlformats.org/presentationml/2006/ole">
            <mc:AlternateContent xmlns:mc="http://schemas.openxmlformats.org/markup-compatibility/2006">
              <mc:Choice xmlns:v="urn:schemas-microsoft-com:vml" Requires="v">
                <p:oleObj spid="_x0000_s117816" name="Equation" r:id="rId14" imgW="3860640" imgH="380880" progId="Equation.DSMT4">
                  <p:embed/>
                </p:oleObj>
              </mc:Choice>
              <mc:Fallback>
                <p:oleObj name="Equation" r:id="rId14" imgW="3860640" imgH="380880" progId="Equation.DSMT4">
                  <p:embed/>
                  <p:pic>
                    <p:nvPicPr>
                      <p:cNvPr id="0" name=""/>
                      <p:cNvPicPr>
                        <a:picLocks noChangeAspect="1" noChangeArrowheads="1"/>
                      </p:cNvPicPr>
                      <p:nvPr/>
                    </p:nvPicPr>
                    <p:blipFill>
                      <a:blip r:embed="rId15"/>
                      <a:srcRect/>
                      <a:stretch>
                        <a:fillRect/>
                      </a:stretch>
                    </p:blipFill>
                    <p:spPr bwMode="auto">
                      <a:xfrm>
                        <a:off x="2209800" y="4876800"/>
                        <a:ext cx="42465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ed Rectangle 9"/>
          <p:cNvSpPr/>
          <p:nvPr/>
        </p:nvSpPr>
        <p:spPr>
          <a:xfrm>
            <a:off x="2142478" y="4800600"/>
            <a:ext cx="762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5817834" y="4800600"/>
            <a:ext cx="659166"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75175466"/>
      </p:ext>
    </p:extLst>
  </p:cSld>
  <p:clrMapOvr>
    <a:masterClrMapping/>
  </p:clrMapOvr>
  <mc:AlternateContent xmlns:mc="http://schemas.openxmlformats.org/markup-compatibility/2006">
    <mc:Choice xmlns:p14="http://schemas.microsoft.com/office/powerpoint/2010/main" Requires="p14">
      <p:transition spd="slow" p14:dur="2000" advTm="79128"/>
    </mc:Choice>
    <mc:Fallback>
      <p:transition spd="slow" advTm="7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0"/>
                </p:tgtEl>
              </p:cMediaNode>
            </p:audio>
          </p:childTnLst>
        </p:cTn>
      </p:par>
    </p:tnLst>
    <p:bldLst>
      <p:bldP spid="10"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endParaRPr lang="en-US" dirty="0"/>
          </a:p>
          <a:p>
            <a:pPr marL="0" indent="0">
              <a:buNone/>
            </a:pPr>
            <a:r>
              <a:rPr lang="en-US" dirty="0" smtClean="0"/>
              <a:t>Proof:	As                                           , it follows that</a:t>
            </a:r>
            <a:endParaRPr lang="en-US" dirty="0" smtClean="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685740761"/>
              </p:ext>
            </p:extLst>
          </p:nvPr>
        </p:nvGraphicFramePr>
        <p:xfrm>
          <a:off x="1752600" y="1617956"/>
          <a:ext cx="838200" cy="474662"/>
        </p:xfrm>
        <a:graphic>
          <a:graphicData uri="http://schemas.openxmlformats.org/presentationml/2006/ole">
            <mc:AlternateContent xmlns:mc="http://schemas.openxmlformats.org/markup-compatibility/2006">
              <mc:Choice xmlns:v="urn:schemas-microsoft-com:vml" Requires="v">
                <p:oleObj spid="_x0000_s106645" name="Equation" r:id="rId6" imgW="761760" imgH="431640" progId="Equation.DSMT4">
                  <p:embed/>
                </p:oleObj>
              </mc:Choice>
              <mc:Fallback>
                <p:oleObj name="Equation" r:id="rId6" imgW="761760" imgH="431640" progId="Equation.DSMT4">
                  <p:embed/>
                  <p:pic>
                    <p:nvPicPr>
                      <p:cNvPr id="0" name="Object 15"/>
                      <p:cNvPicPr>
                        <a:picLocks noChangeAspect="1" noChangeArrowheads="1"/>
                      </p:cNvPicPr>
                      <p:nvPr/>
                    </p:nvPicPr>
                    <p:blipFill>
                      <a:blip r:embed="rId7"/>
                      <a:srcRect/>
                      <a:stretch>
                        <a:fillRect/>
                      </a:stretch>
                    </p:blipFill>
                    <p:spPr bwMode="auto">
                      <a:xfrm>
                        <a:off x="1752600" y="1617956"/>
                        <a:ext cx="8382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26520443"/>
              </p:ext>
            </p:extLst>
          </p:nvPr>
        </p:nvGraphicFramePr>
        <p:xfrm>
          <a:off x="1823624" y="2438400"/>
          <a:ext cx="2584450" cy="419100"/>
        </p:xfrm>
        <a:graphic>
          <a:graphicData uri="http://schemas.openxmlformats.org/presentationml/2006/ole">
            <mc:AlternateContent xmlns:mc="http://schemas.openxmlformats.org/markup-compatibility/2006">
              <mc:Choice xmlns:v="urn:schemas-microsoft-com:vml" Requires="v">
                <p:oleObj spid="_x0000_s106646" name="Equation" r:id="rId8" imgW="2349360" imgH="380880" progId="Equation.DSMT4">
                  <p:embed/>
                </p:oleObj>
              </mc:Choice>
              <mc:Fallback>
                <p:oleObj name="Equation" r:id="rId8" imgW="2349360" imgH="380880" progId="Equation.DSMT4">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3624" y="2438400"/>
                        <a:ext cx="258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86983280"/>
              </p:ext>
            </p:extLst>
          </p:nvPr>
        </p:nvGraphicFramePr>
        <p:xfrm>
          <a:off x="3200400" y="2971800"/>
          <a:ext cx="2767012" cy="474662"/>
        </p:xfrm>
        <a:graphic>
          <a:graphicData uri="http://schemas.openxmlformats.org/presentationml/2006/ole">
            <mc:AlternateContent xmlns:mc="http://schemas.openxmlformats.org/markup-compatibility/2006">
              <mc:Choice xmlns:v="urn:schemas-microsoft-com:vml" Requires="v">
                <p:oleObj spid="_x0000_s106647" name="Equation" r:id="rId10" imgW="2514600" imgH="431640" progId="Equation.DSMT4">
                  <p:embed/>
                </p:oleObj>
              </mc:Choice>
              <mc:Fallback>
                <p:oleObj name="Equation" r:id="rId10" imgW="2514600" imgH="431640" progId="Equation.DSMT4">
                  <p:embed/>
                  <p:pic>
                    <p:nvPicPr>
                      <p:cNvPr id="0" name=""/>
                      <p:cNvPicPr>
                        <a:picLocks noChangeAspect="1" noChangeArrowheads="1"/>
                      </p:cNvPicPr>
                      <p:nvPr/>
                    </p:nvPicPr>
                    <p:blipFill>
                      <a:blip r:embed="rId11"/>
                      <a:srcRect/>
                      <a:stretch>
                        <a:fillRect/>
                      </a:stretch>
                    </p:blipFill>
                    <p:spPr bwMode="auto">
                      <a:xfrm>
                        <a:off x="3200400" y="2971800"/>
                        <a:ext cx="27670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3346773"/>
              </p:ext>
            </p:extLst>
          </p:nvPr>
        </p:nvGraphicFramePr>
        <p:xfrm>
          <a:off x="3697288" y="3581400"/>
          <a:ext cx="2474912" cy="544513"/>
        </p:xfrm>
        <a:graphic>
          <a:graphicData uri="http://schemas.openxmlformats.org/presentationml/2006/ole">
            <mc:AlternateContent xmlns:mc="http://schemas.openxmlformats.org/markup-compatibility/2006">
              <mc:Choice xmlns:v="urn:schemas-microsoft-com:vml" Requires="v">
                <p:oleObj spid="_x0000_s106648" name="Equation" r:id="rId12" imgW="2247840" imgH="495000" progId="Equation.DSMT4">
                  <p:embed/>
                </p:oleObj>
              </mc:Choice>
              <mc:Fallback>
                <p:oleObj name="Equation" r:id="rId12" imgW="2247840" imgH="495000" progId="Equation.DSMT4">
                  <p:embed/>
                  <p:pic>
                    <p:nvPicPr>
                      <p:cNvPr id="0" name=""/>
                      <p:cNvPicPr>
                        <a:picLocks noChangeAspect="1" noChangeArrowheads="1"/>
                      </p:cNvPicPr>
                      <p:nvPr/>
                    </p:nvPicPr>
                    <p:blipFill>
                      <a:blip r:embed="rId13"/>
                      <a:srcRect/>
                      <a:stretch>
                        <a:fillRect/>
                      </a:stretch>
                    </p:blipFill>
                    <p:spPr bwMode="auto">
                      <a:xfrm>
                        <a:off x="3697288" y="3581400"/>
                        <a:ext cx="24749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100081407"/>
              </p:ext>
            </p:extLst>
          </p:nvPr>
        </p:nvGraphicFramePr>
        <p:xfrm>
          <a:off x="3701990" y="4240566"/>
          <a:ext cx="936625" cy="361950"/>
        </p:xfrm>
        <a:graphic>
          <a:graphicData uri="http://schemas.openxmlformats.org/presentationml/2006/ole">
            <mc:AlternateContent xmlns:mc="http://schemas.openxmlformats.org/markup-compatibility/2006">
              <mc:Choice xmlns:v="urn:schemas-microsoft-com:vml" Requires="v">
                <p:oleObj spid="_x0000_s106649" name="Equation" r:id="rId14" imgW="850680" imgH="330120" progId="Equation.DSMT4">
                  <p:embed/>
                </p:oleObj>
              </mc:Choice>
              <mc:Fallback>
                <p:oleObj name="Equation" r:id="rId14" imgW="850680" imgH="330120" progId="Equation.DSMT4">
                  <p:embed/>
                  <p:pic>
                    <p:nvPicPr>
                      <p:cNvPr id="0" name=""/>
                      <p:cNvPicPr>
                        <a:picLocks noChangeAspect="1" noChangeArrowheads="1"/>
                      </p:cNvPicPr>
                      <p:nvPr/>
                    </p:nvPicPr>
                    <p:blipFill>
                      <a:blip r:embed="rId15"/>
                      <a:srcRect/>
                      <a:stretch>
                        <a:fillRect/>
                      </a:stretch>
                    </p:blipFill>
                    <p:spPr bwMode="auto">
                      <a:xfrm>
                        <a:off x="3701990" y="4240566"/>
                        <a:ext cx="936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4733278" y="4270902"/>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5636872"/>
      </p:ext>
    </p:extLst>
  </p:cSld>
  <p:clrMapOvr>
    <a:masterClrMapping/>
  </p:clrMapOvr>
  <mc:AlternateContent xmlns:mc="http://schemas.openxmlformats.org/markup-compatibility/2006">
    <mc:Choice xmlns:p14="http://schemas.microsoft.com/office/powerpoint/2010/main" Requires="p14">
      <p:transition spd="slow" p14:dur="2000" advTm="38183"/>
    </mc:Choice>
    <mc:Fallback>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Plotting </a:t>
            </a:r>
            <a:r>
              <a:rPr lang="en-US" dirty="0" smtClean="0">
                <a:latin typeface="Times New Roman" panose="02020603050405020304" pitchFamily="18" charset="0"/>
              </a:rPr>
              <a:t>cos(</a:t>
            </a:r>
            <a:r>
              <a:rPr lang="en-US" i="1" dirty="0" smtClean="0">
                <a:latin typeface="Symbol" panose="05050102010706020507" pitchFamily="18" charset="2"/>
              </a:rPr>
              <a:t>q </a:t>
            </a:r>
            <a:r>
              <a:rPr lang="en-US" dirty="0" smtClean="0">
                <a:latin typeface="Times New Roman" panose="02020603050405020304" pitchFamily="18" charset="0"/>
              </a:rPr>
              <a:t>)</a:t>
            </a:r>
            <a:r>
              <a:rPr lang="en-US" dirty="0" smtClean="0"/>
              <a:t> has you plot the value of </a:t>
            </a:r>
            <a:r>
              <a:rPr lang="en-US" dirty="0" smtClean="0">
                <a:latin typeface="Times New Roman" panose="02020603050405020304" pitchFamily="18" charset="0"/>
              </a:rPr>
              <a:t>cos(</a:t>
            </a:r>
            <a:r>
              <a:rPr lang="en-US" i="1" dirty="0" smtClean="0">
                <a:latin typeface="Symbol" panose="05050102010706020507" pitchFamily="18" charset="2"/>
              </a:rPr>
              <a:t>q </a:t>
            </a:r>
            <a:r>
              <a:rPr lang="en-US" dirty="0" smtClean="0">
                <a:latin typeface="Times New Roman" panose="02020603050405020304" pitchFamily="18" charset="0"/>
              </a:rPr>
              <a:t>)</a:t>
            </a:r>
            <a:r>
              <a:rPr lang="en-US" dirty="0" smtClean="0"/>
              <a:t> for all values on </a:t>
            </a:r>
            <a:r>
              <a:rPr lang="en-US" dirty="0"/>
              <a:t>the </a:t>
            </a:r>
            <a:r>
              <a:rPr lang="en-US" dirty="0" smtClean="0"/>
              <a:t>abscissa</a:t>
            </a:r>
          </a:p>
          <a:p>
            <a:pPr lvl="1"/>
            <a:r>
              <a:rPr lang="en-US" dirty="0" smtClean="0"/>
              <a:t>In this case, </a:t>
            </a:r>
            <a:r>
              <a:rPr lang="en-US" dirty="0" smtClean="0">
                <a:latin typeface="Times New Roman" panose="02020603050405020304" pitchFamily="18" charset="0"/>
              </a:rPr>
              <a:t>–4</a:t>
            </a:r>
            <a:r>
              <a:rPr lang="en-US" i="1" dirty="0" smtClean="0">
                <a:latin typeface="Symbol" panose="05050102010706020507" pitchFamily="18" charset="2"/>
              </a:rPr>
              <a:t>p</a:t>
            </a:r>
            <a:r>
              <a:rPr lang="en-US" dirty="0" smtClean="0">
                <a:latin typeface="Times New Roman" panose="02020603050405020304" pitchFamily="18" charset="0"/>
              </a:rPr>
              <a:t> ≤ </a:t>
            </a:r>
            <a:r>
              <a:rPr lang="en-US" i="1" dirty="0" smtClean="0">
                <a:latin typeface="Symbol" panose="05050102010706020507" pitchFamily="18" charset="2"/>
              </a:rPr>
              <a:t>q</a:t>
            </a:r>
            <a:r>
              <a:rPr lang="en-US" dirty="0">
                <a:latin typeface="Times New Roman" panose="02020603050405020304" pitchFamily="18" charset="0"/>
              </a:rPr>
              <a:t> </a:t>
            </a:r>
            <a:r>
              <a:rPr lang="en-US" dirty="0" smtClean="0">
                <a:latin typeface="Times New Roman" panose="02020603050405020304" pitchFamily="18" charset="0"/>
              </a:rPr>
              <a:t> ≤ 4</a:t>
            </a:r>
            <a:r>
              <a:rPr lang="en-US" i="1" dirty="0" smtClean="0">
                <a:latin typeface="Symbol" panose="05050102010706020507" pitchFamily="18" charset="2"/>
              </a:rPr>
              <a:t>p</a:t>
            </a:r>
          </a:p>
          <a:p>
            <a:pPr lvl="1"/>
            <a:r>
              <a:rPr lang="en-US" dirty="0" smtClean="0"/>
              <a:t>You can read off the value, for example, </a:t>
            </a:r>
            <a:r>
              <a:rPr lang="en-US" dirty="0" smtClean="0">
                <a:latin typeface="Times New Roman" panose="02020603050405020304" pitchFamily="18" charset="0"/>
              </a:rPr>
              <a:t>cos(1)</a:t>
            </a:r>
            <a:endParaRPr lang="en-US" dirty="0">
              <a:latin typeface="Times New Roman" panose="02020603050405020304" pitchFamily="18" charset="0"/>
            </a:endParaRPr>
          </a:p>
          <a:p>
            <a:pPr lvl="1"/>
            <a:endParaRPr lang="en-US" dirty="0" smtClean="0">
              <a:latin typeface="Symbol" panose="05050102010706020507" pitchFamily="18" charset="2"/>
            </a:endParaRPr>
          </a:p>
        </p:txBody>
      </p:sp>
      <p:sp>
        <p:nvSpPr>
          <p:cNvPr id="2" name="Title 1"/>
          <p:cNvSpPr>
            <a:spLocks noGrp="1"/>
          </p:cNvSpPr>
          <p:nvPr>
            <p:ph type="title"/>
          </p:nvPr>
        </p:nvSpPr>
        <p:spPr/>
        <p:txBody>
          <a:bodyPr/>
          <a:lstStyle/>
          <a:p>
            <a:r>
              <a:rPr lang="en-US" dirty="0" smtClean="0"/>
              <a:t>Geometric interpretation</a:t>
            </a: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124930" name="Picture 2"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43066"/>
            <a:ext cx="367132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124931" name="Picture 3"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43066"/>
            <a:ext cx="367132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36" name="Audio 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7886369"/>
      </p:ext>
    </p:extLst>
  </p:cSld>
  <p:clrMapOvr>
    <a:masterClrMapping/>
  </p:clrMapOvr>
  <mc:AlternateContent xmlns:mc="http://schemas.openxmlformats.org/markup-compatibility/2006">
    <mc:Choice xmlns:p14="http://schemas.microsoft.com/office/powerpoint/2010/main" Requires="p14">
      <p:transition spd="slow" p14:dur="2000" advTm="54349"/>
    </mc:Choice>
    <mc:Fallback>
      <p:transition spd="slow" advTm="5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1"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29446" y="1219200"/>
            <a:ext cx="5038354" cy="511150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Now, in plotting in three</a:t>
            </a:r>
            <a:br>
              <a:rPr lang="en-US" dirty="0" smtClean="0"/>
            </a:br>
            <a:r>
              <a:rPr lang="en-US" dirty="0" smtClean="0"/>
              <a:t>dimensions, we must</a:t>
            </a:r>
            <a:br>
              <a:rPr lang="en-US" dirty="0" smtClean="0"/>
            </a:br>
            <a:r>
              <a:rPr lang="en-US" dirty="0" smtClean="0"/>
              <a:t>project onto a plane</a:t>
            </a:r>
          </a:p>
          <a:p>
            <a:pPr lvl="1"/>
            <a:r>
              <a:rPr lang="en-US" dirty="0" smtClean="0"/>
              <a:t>We use the right-hand</a:t>
            </a:r>
            <a:br>
              <a:rPr lang="en-US" dirty="0" smtClean="0"/>
            </a:br>
            <a:r>
              <a:rPr lang="en-US" dirty="0" smtClean="0"/>
              <a:t>rule to determine the</a:t>
            </a:r>
            <a:br>
              <a:rPr lang="en-US" dirty="0" smtClean="0"/>
            </a:br>
            <a:r>
              <a:rPr lang="en-US" dirty="0" smtClean="0"/>
              <a:t>axes</a:t>
            </a:r>
          </a:p>
        </p:txBody>
      </p:sp>
      <p:sp>
        <p:nvSpPr>
          <p:cNvPr id="2" name="Title 1"/>
          <p:cNvSpPr>
            <a:spLocks noGrp="1"/>
          </p:cNvSpPr>
          <p:nvPr>
            <p:ph type="title"/>
          </p:nvPr>
        </p:nvSpPr>
        <p:spPr/>
        <p:txBody>
          <a:bodyPr/>
          <a:lstStyle/>
          <a:p>
            <a:r>
              <a:rPr lang="en-US" dirty="0"/>
              <a:t>Geometric interpretation</a:t>
            </a:r>
            <a:endParaRPr lang="en-CA" dirty="0"/>
          </a:p>
        </p:txBody>
      </p:sp>
      <p:sp>
        <p:nvSpPr>
          <p:cNvPr id="4" name="Footer Placeholder 3"/>
          <p:cNvSpPr>
            <a:spLocks noGrp="1"/>
          </p:cNvSpPr>
          <p:nvPr>
            <p:ph type="ftr" sz="quarter" idx="11"/>
          </p:nvPr>
        </p:nvSpPr>
        <p:spPr/>
        <p:txBody>
          <a:bodyPr/>
          <a:lstStyle/>
          <a:p>
            <a:r>
              <a:rPr lang="en-CA" smtClean="0"/>
              <a:t>Exponential and trigonometric functions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34364097"/>
      </p:ext>
    </p:extLst>
  </p:cSld>
  <p:clrMapOvr>
    <a:masterClrMapping/>
  </p:clrMapOvr>
  <mc:AlternateContent xmlns:mc="http://schemas.openxmlformats.org/markup-compatibility/2006">
    <mc:Choice xmlns:p14="http://schemas.microsoft.com/office/powerpoint/2010/main" Requires="p14">
      <p:transition spd="slow" p14:dur="2000" advTm="25893"/>
    </mc:Choice>
    <mc:Fallback>
      <p:transition spd="slow" advTm="2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2.8|10|15.3|9.4"/>
</p:tagLst>
</file>

<file path=ppt/tags/tag10.xml><?xml version="1.0" encoding="utf-8"?>
<p:tagLst xmlns:a="http://schemas.openxmlformats.org/drawingml/2006/main" xmlns:r="http://schemas.openxmlformats.org/officeDocument/2006/relationships" xmlns:p="http://schemas.openxmlformats.org/presentationml/2006/main">
  <p:tag name="TIMING" val="|33.8"/>
</p:tagLst>
</file>

<file path=ppt/tags/tag11.xml><?xml version="1.0" encoding="utf-8"?>
<p:tagLst xmlns:a="http://schemas.openxmlformats.org/drawingml/2006/main" xmlns:r="http://schemas.openxmlformats.org/officeDocument/2006/relationships" xmlns:p="http://schemas.openxmlformats.org/presentationml/2006/main">
  <p:tag name="TIMING" val="|11.6"/>
</p:tagLst>
</file>

<file path=ppt/tags/tag12.xml><?xml version="1.0" encoding="utf-8"?>
<p:tagLst xmlns:a="http://schemas.openxmlformats.org/drawingml/2006/main" xmlns:r="http://schemas.openxmlformats.org/officeDocument/2006/relationships" xmlns:p="http://schemas.openxmlformats.org/presentationml/2006/main">
  <p:tag name="TIMING" val="|8.8|10.2"/>
</p:tagLst>
</file>

<file path=ppt/tags/tag13.xml><?xml version="1.0" encoding="utf-8"?>
<p:tagLst xmlns:a="http://schemas.openxmlformats.org/drawingml/2006/main" xmlns:r="http://schemas.openxmlformats.org/officeDocument/2006/relationships" xmlns:p="http://schemas.openxmlformats.org/presentationml/2006/main">
  <p:tag name="TIMING" val="|10.3|1.5|9.5|10.1"/>
</p:tagLst>
</file>

<file path=ppt/tags/tag14.xml><?xml version="1.0" encoding="utf-8"?>
<p:tagLst xmlns:a="http://schemas.openxmlformats.org/drawingml/2006/main" xmlns:r="http://schemas.openxmlformats.org/officeDocument/2006/relationships" xmlns:p="http://schemas.openxmlformats.org/presentationml/2006/main">
  <p:tag name="TIMING" val="|20.3|13.4|4.4"/>
</p:tagLst>
</file>

<file path=ppt/tags/tag15.xml><?xml version="1.0" encoding="utf-8"?>
<p:tagLst xmlns:a="http://schemas.openxmlformats.org/drawingml/2006/main" xmlns:r="http://schemas.openxmlformats.org/officeDocument/2006/relationships" xmlns:p="http://schemas.openxmlformats.org/presentationml/2006/main">
  <p:tag name="TIMING" val="|8.6|18.8|7.2|5.3"/>
</p:tagLst>
</file>

<file path=ppt/tags/tag16.xml><?xml version="1.0" encoding="utf-8"?>
<p:tagLst xmlns:a="http://schemas.openxmlformats.org/drawingml/2006/main" xmlns:r="http://schemas.openxmlformats.org/officeDocument/2006/relationships" xmlns:p="http://schemas.openxmlformats.org/presentationml/2006/main">
  <p:tag name="TIMING" val="|16.7|17.9|27.4|17.6"/>
</p:tagLst>
</file>

<file path=ppt/tags/tag17.xml><?xml version="1.0" encoding="utf-8"?>
<p:tagLst xmlns:a="http://schemas.openxmlformats.org/drawingml/2006/main" xmlns:r="http://schemas.openxmlformats.org/officeDocument/2006/relationships" xmlns:p="http://schemas.openxmlformats.org/presentationml/2006/main">
  <p:tag name="TIMING" val="|9.4|4|7.6|9.9|9.9|8.4|18.7|10"/>
</p:tagLst>
</file>

<file path=ppt/tags/tag18.xml><?xml version="1.0" encoding="utf-8"?>
<p:tagLst xmlns:a="http://schemas.openxmlformats.org/drawingml/2006/main" xmlns:r="http://schemas.openxmlformats.org/officeDocument/2006/relationships" xmlns:p="http://schemas.openxmlformats.org/presentationml/2006/main">
  <p:tag name="TIMING" val="|10.2"/>
</p:tagLst>
</file>

<file path=ppt/tags/tag19.xml><?xml version="1.0" encoding="utf-8"?>
<p:tagLst xmlns:a="http://schemas.openxmlformats.org/drawingml/2006/main" xmlns:r="http://schemas.openxmlformats.org/officeDocument/2006/relationships" xmlns:p="http://schemas.openxmlformats.org/presentationml/2006/main">
  <p:tag name="TIMING" val="|9.3|15.3|3.4"/>
</p:tagLst>
</file>

<file path=ppt/tags/tag2.xml><?xml version="1.0" encoding="utf-8"?>
<p:tagLst xmlns:a="http://schemas.openxmlformats.org/drawingml/2006/main" xmlns:r="http://schemas.openxmlformats.org/officeDocument/2006/relationships" xmlns:p="http://schemas.openxmlformats.org/presentationml/2006/main">
  <p:tag name="TIMING" val="|24|6.9|5.5|3.4|4.4"/>
</p:tagLst>
</file>

<file path=ppt/tags/tag20.xml><?xml version="1.0" encoding="utf-8"?>
<p:tagLst xmlns:a="http://schemas.openxmlformats.org/drawingml/2006/main" xmlns:r="http://schemas.openxmlformats.org/officeDocument/2006/relationships" xmlns:p="http://schemas.openxmlformats.org/presentationml/2006/main">
  <p:tag name="TIMING" val="|7.4|7|15.9|6.7|8.3|6.1|10.8"/>
</p:tagLst>
</file>

<file path=ppt/tags/tag3.xml><?xml version="1.0" encoding="utf-8"?>
<p:tagLst xmlns:a="http://schemas.openxmlformats.org/drawingml/2006/main" xmlns:r="http://schemas.openxmlformats.org/officeDocument/2006/relationships" xmlns:p="http://schemas.openxmlformats.org/presentationml/2006/main">
  <p:tag name="TIMING" val="|5.7|22.2|11.6|10.7|15.6|2.4|5"/>
</p:tagLst>
</file>

<file path=ppt/tags/tag4.xml><?xml version="1.0" encoding="utf-8"?>
<p:tagLst xmlns:a="http://schemas.openxmlformats.org/drawingml/2006/main" xmlns:r="http://schemas.openxmlformats.org/officeDocument/2006/relationships" xmlns:p="http://schemas.openxmlformats.org/presentationml/2006/main">
  <p:tag name="TIMING" val="|14.2|10.9|3|13.2|3.7|16.3|9.1"/>
</p:tagLst>
</file>

<file path=ppt/tags/tag5.xml><?xml version="1.0" encoding="utf-8"?>
<p:tagLst xmlns:a="http://schemas.openxmlformats.org/drawingml/2006/main" xmlns:r="http://schemas.openxmlformats.org/officeDocument/2006/relationships" xmlns:p="http://schemas.openxmlformats.org/presentationml/2006/main">
  <p:tag name="TIMING" val="|10.7|5.9|7.3|7.8"/>
</p:tagLst>
</file>

<file path=ppt/tags/tag6.xml><?xml version="1.0" encoding="utf-8"?>
<p:tagLst xmlns:a="http://schemas.openxmlformats.org/drawingml/2006/main" xmlns:r="http://schemas.openxmlformats.org/officeDocument/2006/relationships" xmlns:p="http://schemas.openxmlformats.org/presentationml/2006/main">
  <p:tag name="TIMING" val="|32.7"/>
</p:tagLst>
</file>

<file path=ppt/tags/tag7.xml><?xml version="1.0" encoding="utf-8"?>
<p:tagLst xmlns:a="http://schemas.openxmlformats.org/drawingml/2006/main" xmlns:r="http://schemas.openxmlformats.org/officeDocument/2006/relationships" xmlns:p="http://schemas.openxmlformats.org/presentationml/2006/main">
  <p:tag name="TIMING" val="|8.9|22.8|10|15.3|9.4"/>
</p:tagLst>
</file>

<file path=ppt/tags/tag8.xml><?xml version="1.0" encoding="utf-8"?>
<p:tagLst xmlns:a="http://schemas.openxmlformats.org/drawingml/2006/main" xmlns:r="http://schemas.openxmlformats.org/officeDocument/2006/relationships" xmlns:p="http://schemas.openxmlformats.org/presentationml/2006/main">
  <p:tag name="TIMING" val="|2.9"/>
</p:tagLst>
</file>

<file path=ppt/tags/tag9.xml><?xml version="1.0" encoding="utf-8"?>
<p:tagLst xmlns:a="http://schemas.openxmlformats.org/drawingml/2006/main" xmlns:r="http://schemas.openxmlformats.org/officeDocument/2006/relationships" xmlns:p="http://schemas.openxmlformats.org/presentationml/2006/main">
  <p:tag name="TIMING" val="|8.9|22.8|10|15.3|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16794</TotalTime>
  <Words>904</Words>
  <Application>Microsoft Office PowerPoint</Application>
  <PresentationFormat>On-screen Show (4:3)</PresentationFormat>
  <Paragraphs>239</Paragraphs>
  <Slides>36</Slides>
  <Notes>0</Notes>
  <HiddenSlides>0</HiddenSlides>
  <MMClips>36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Theme</vt:lpstr>
      <vt:lpstr>Equation</vt:lpstr>
      <vt:lpstr>MathType 6.0 Equation</vt:lpstr>
      <vt:lpstr>1.6.15 The exponential and trigonometric functions</vt:lpstr>
      <vt:lpstr>Introduction</vt:lpstr>
      <vt:lpstr>Review</vt:lpstr>
      <vt:lpstr>Taylor series</vt:lpstr>
      <vt:lpstr>Taylor series</vt:lpstr>
      <vt:lpstr>Euler’s formula</vt:lpstr>
      <vt:lpstr>Observation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Geometric interpretation</vt:lpstr>
      <vt:lpstr>Complex exponential</vt:lpstr>
      <vt:lpstr>Complex exponential</vt:lpstr>
      <vt:lpstr>Complex exponential</vt:lpstr>
      <vt:lpstr>Complex exponential</vt:lpstr>
      <vt:lpstr>Observation</vt:lpstr>
      <vt:lpstr>Observation</vt:lpstr>
      <vt:lpstr>Euler’s identity</vt:lpstr>
      <vt:lpstr>Trigonometric functions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381</cp:revision>
  <dcterms:created xsi:type="dcterms:W3CDTF">2020-04-30T19:27:29Z</dcterms:created>
  <dcterms:modified xsi:type="dcterms:W3CDTF">2020-05-17T04:56:23Z</dcterms:modified>
</cp:coreProperties>
</file>